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9" r:id="rId1"/>
  </p:sldMasterIdLst>
  <p:sldIdLst>
    <p:sldId id="256" r:id="rId2"/>
    <p:sldId id="302" r:id="rId3"/>
    <p:sldId id="265" r:id="rId4"/>
    <p:sldId id="257" r:id="rId5"/>
    <p:sldId id="270" r:id="rId6"/>
    <p:sldId id="272" r:id="rId7"/>
    <p:sldId id="266" r:id="rId8"/>
    <p:sldId id="273" r:id="rId9"/>
    <p:sldId id="275" r:id="rId10"/>
    <p:sldId id="276" r:id="rId11"/>
    <p:sldId id="278" r:id="rId12"/>
    <p:sldId id="279" r:id="rId13"/>
    <p:sldId id="280" r:id="rId14"/>
    <p:sldId id="267" r:id="rId15"/>
    <p:sldId id="260" r:id="rId16"/>
    <p:sldId id="283" r:id="rId17"/>
    <p:sldId id="284" r:id="rId18"/>
    <p:sldId id="285" r:id="rId19"/>
    <p:sldId id="286" r:id="rId20"/>
    <p:sldId id="287" r:id="rId21"/>
    <p:sldId id="264" r:id="rId22"/>
    <p:sldId id="268" r:id="rId23"/>
    <p:sldId id="288" r:id="rId24"/>
    <p:sldId id="289" r:id="rId25"/>
    <p:sldId id="290" r:id="rId26"/>
    <p:sldId id="291" r:id="rId27"/>
    <p:sldId id="292" r:id="rId28"/>
    <p:sldId id="294" r:id="rId29"/>
    <p:sldId id="295" r:id="rId30"/>
    <p:sldId id="296" r:id="rId31"/>
    <p:sldId id="297" r:id="rId32"/>
    <p:sldId id="298" r:id="rId33"/>
    <p:sldId id="301" r:id="rId34"/>
    <p:sldId id="303" r:id="rId35"/>
    <p:sldId id="304" r:id="rId36"/>
    <p:sldId id="26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78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0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1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0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0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25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36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82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85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40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28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99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7/6/2023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59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2" r:id="rId6"/>
    <p:sldLayoutId id="2147483838" r:id="rId7"/>
    <p:sldLayoutId id="2147483839" r:id="rId8"/>
    <p:sldLayoutId id="2147483840" r:id="rId9"/>
    <p:sldLayoutId id="2147483841" r:id="rId10"/>
    <p:sldLayoutId id="214748384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2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28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47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zyseawolf.blogspot.com/2019/08/novidades-google-maps-live-view-realidade-aumentada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zyseawolf.blogspot.com/2019/08/novidades-google-maps-live-view-realidade-aumentada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zyseawolf.blogspot.com/2019/08/novidades-google-maps-live-view-realidade-aumentada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5A02194C-5C32-4FF0-898E-D9B65F71B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FE4AC6-8995-B764-C081-99A36C4FAB95}"/>
              </a:ext>
            </a:extLst>
          </p:cNvPr>
          <p:cNvSpPr/>
          <p:nvPr/>
        </p:nvSpPr>
        <p:spPr>
          <a:xfrm>
            <a:off x="0" y="0"/>
            <a:ext cx="53013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321" y="1597961"/>
            <a:ext cx="4211535" cy="316230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D8D8D8"/>
                </a:solidFill>
                <a:ea typeface="+mj-lt"/>
                <a:cs typeface="+mj-lt"/>
              </a:rPr>
              <a:t>The Use of Augmented Reality in Locating and Virtually Replicating Landmarks</a:t>
            </a:r>
            <a:endParaRPr lang="en-US" sz="2700" dirty="0">
              <a:solidFill>
                <a:srgbClr val="D8D8D8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321" y="4902489"/>
            <a:ext cx="3694128" cy="985075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rgbClr val="D8D8D8"/>
                </a:solidFill>
              </a:rPr>
              <a:t>Author</a:t>
            </a:r>
            <a:r>
              <a:rPr lang="en-US" dirty="0">
                <a:solidFill>
                  <a:srgbClr val="D8D8D8"/>
                </a:solidFill>
              </a:rPr>
              <a:t>: Lazăr Răzvan-Andrei</a:t>
            </a:r>
          </a:p>
          <a:p>
            <a:r>
              <a:rPr lang="en-US" b="1" dirty="0">
                <a:solidFill>
                  <a:srgbClr val="D8D8D8"/>
                </a:solidFill>
              </a:rPr>
              <a:t>Supervisor</a:t>
            </a:r>
            <a:r>
              <a:rPr lang="en-US" dirty="0">
                <a:solidFill>
                  <a:srgbClr val="D8D8D8"/>
                </a:solidFill>
              </a:rPr>
              <a:t>: Lect. Dr. Lazăr Ioan</a:t>
            </a: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1776ED6-F0C9-44DC-8CB5-8EC765E62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097" y="0"/>
            <a:ext cx="6967702" cy="6858000"/>
          </a:xfrm>
          <a:custGeom>
            <a:avLst/>
            <a:gdLst>
              <a:gd name="connsiteX0" fmla="*/ 0 w 6967702"/>
              <a:gd name="connsiteY0" fmla="*/ 0 h 6858000"/>
              <a:gd name="connsiteX1" fmla="*/ 6967702 w 6967702"/>
              <a:gd name="connsiteY1" fmla="*/ 0 h 6858000"/>
              <a:gd name="connsiteX2" fmla="*/ 6609336 w 6967702"/>
              <a:gd name="connsiteY2" fmla="*/ 8919 h 6858000"/>
              <a:gd name="connsiteX3" fmla="*/ 0 w 69677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7702" h="6858000">
                <a:moveTo>
                  <a:pt x="0" y="0"/>
                </a:moveTo>
                <a:lnTo>
                  <a:pt x="6967702" y="0"/>
                </a:lnTo>
                <a:lnTo>
                  <a:pt x="6609336" y="8919"/>
                </a:lnTo>
                <a:cubicBezTo>
                  <a:pt x="2927707" y="192598"/>
                  <a:pt x="0" y="3188792"/>
                  <a:pt x="0" y="685800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2" name="Picture 3" descr="Women in matching clothes">
            <a:extLst>
              <a:ext uri="{FF2B5EF4-FFF2-40B4-BE49-F238E27FC236}">
                <a16:creationId xmlns:a16="http://schemas.microsoft.com/office/drawing/2014/main" id="{D7295478-2493-9A50-3CB3-08261E37F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4" r="13803" b="-1"/>
          <a:stretch/>
        </p:blipFill>
        <p:spPr>
          <a:xfrm>
            <a:off x="5224099" y="2"/>
            <a:ext cx="6967903" cy="6858005"/>
          </a:xfrm>
          <a:custGeom>
            <a:avLst/>
            <a:gdLst/>
            <a:ahLst/>
            <a:cxnLst/>
            <a:rect l="l" t="t" r="r" b="b"/>
            <a:pathLst>
              <a:path w="6967903" h="6858005">
                <a:moveTo>
                  <a:pt x="6967903" y="0"/>
                </a:moveTo>
                <a:lnTo>
                  <a:pt x="6967903" y="6858005"/>
                </a:lnTo>
                <a:lnTo>
                  <a:pt x="0" y="6858005"/>
                </a:lnTo>
                <a:cubicBezTo>
                  <a:pt x="0" y="3070435"/>
                  <a:pt x="3119637" y="0"/>
                  <a:pt x="696790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4761EAF-2A02-BF76-D264-22F958FFE32B}"/>
              </a:ext>
            </a:extLst>
          </p:cNvPr>
          <p:cNvSpPr txBox="1">
            <a:spLocks/>
          </p:cNvSpPr>
          <p:nvPr/>
        </p:nvSpPr>
        <p:spPr>
          <a:xfrm>
            <a:off x="1077362" y="720434"/>
            <a:ext cx="9950103" cy="9195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20CA3-EBF8-5F93-03F5-1D5F2722D17C}"/>
              </a:ext>
            </a:extLst>
          </p:cNvPr>
          <p:cNvSpPr txBox="1"/>
          <p:nvPr/>
        </p:nvSpPr>
        <p:spPr>
          <a:xfrm>
            <a:off x="814388" y="1986870"/>
            <a:ext cx="3738562" cy="310424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Augmented museum or zoo maps</a:t>
            </a:r>
            <a:endParaRPr lang="en-US" sz="2000" b="1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Navigation through  Augmented Reality glasses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Augmented windshield for automotive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E629590-A9CB-BFA7-E38D-6A3A17805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486" y="899936"/>
            <a:ext cx="4245429" cy="44376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6B838B-3E88-D1A2-128C-78DEC9103773}"/>
              </a:ext>
            </a:extLst>
          </p:cNvPr>
          <p:cNvSpPr txBox="1"/>
          <p:nvPr/>
        </p:nvSpPr>
        <p:spPr>
          <a:xfrm>
            <a:off x="4811486" y="5410200"/>
            <a:ext cx="424542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Augmented zoo map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330715-A08A-DA98-1EEE-787D594FE78E}"/>
              </a:ext>
            </a:extLst>
          </p:cNvPr>
          <p:cNvGrpSpPr/>
          <p:nvPr/>
        </p:nvGrpSpPr>
        <p:grpSpPr>
          <a:xfrm>
            <a:off x="8306227" y="-7684"/>
            <a:ext cx="3882233" cy="360219"/>
            <a:chOff x="8306227" y="-7684"/>
            <a:chExt cx="3882233" cy="360219"/>
          </a:xfrm>
        </p:grpSpPr>
        <p:sp>
          <p:nvSpPr>
            <p:cNvPr id="3" name="Rectangle: Single Corner Rounded 2">
              <a:extLst>
                <a:ext uri="{FF2B5EF4-FFF2-40B4-BE49-F238E27FC236}">
                  <a16:creationId xmlns:a16="http://schemas.microsoft.com/office/drawing/2014/main" id="{6263791E-F4D5-E8B7-3A41-6BF412CFC80B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DDDFBDA6-D3CA-A3A7-48A2-D3C88089BB63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I. AR Assisted Landmark navigation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0076247-6CB6-6555-81B1-1F4D7A6A5675}"/>
              </a:ext>
            </a:extLst>
          </p:cNvPr>
          <p:cNvSpPr txBox="1"/>
          <p:nvPr/>
        </p:nvSpPr>
        <p:spPr>
          <a:xfrm>
            <a:off x="5231368" y="8041821"/>
            <a:ext cx="51380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ea typeface="+mn-lt"/>
                <a:cs typeface="+mn-lt"/>
              </a:rPr>
              <a:t>Augmented Reality glasses</a:t>
            </a:r>
            <a:endParaRPr lang="en-US" dirty="0"/>
          </a:p>
        </p:txBody>
      </p:sp>
      <p:pic>
        <p:nvPicPr>
          <p:cNvPr id="8" name="Picture 2" descr="A picture containing outdoor, building, eyewear, street&#10;&#10;Description automatically generated">
            <a:extLst>
              <a:ext uri="{FF2B5EF4-FFF2-40B4-BE49-F238E27FC236}">
                <a16:creationId xmlns:a16="http://schemas.microsoft.com/office/drawing/2014/main" id="{3E861FDE-5C3C-695C-1FE2-A3AFEE987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77" t="16788" r="4508" b="1095"/>
          <a:stretch/>
        </p:blipFill>
        <p:spPr>
          <a:xfrm>
            <a:off x="12791039" y="774341"/>
            <a:ext cx="5138065" cy="267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8010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4761EAF-2A02-BF76-D264-22F958FFE32B}"/>
              </a:ext>
            </a:extLst>
          </p:cNvPr>
          <p:cNvSpPr txBox="1">
            <a:spLocks/>
          </p:cNvSpPr>
          <p:nvPr/>
        </p:nvSpPr>
        <p:spPr>
          <a:xfrm>
            <a:off x="1077362" y="720434"/>
            <a:ext cx="9950103" cy="9195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20CA3-EBF8-5F93-03F5-1D5F2722D17C}"/>
              </a:ext>
            </a:extLst>
          </p:cNvPr>
          <p:cNvSpPr txBox="1"/>
          <p:nvPr/>
        </p:nvSpPr>
        <p:spPr>
          <a:xfrm>
            <a:off x="814388" y="1986870"/>
            <a:ext cx="3776662" cy="3104241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Augmented museum or zoo maps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/>
              <a:t>Navigation through  Augmented Reality glasses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Augmented windshield for automotive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E629590-A9CB-BFA7-E38D-6A3A17805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706"/>
          <a:stretch/>
        </p:blipFill>
        <p:spPr>
          <a:xfrm>
            <a:off x="4811486" y="899936"/>
            <a:ext cx="4245429" cy="26756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6B838B-3E88-D1A2-128C-78DEC9103773}"/>
              </a:ext>
            </a:extLst>
          </p:cNvPr>
          <p:cNvSpPr txBox="1"/>
          <p:nvPr/>
        </p:nvSpPr>
        <p:spPr>
          <a:xfrm>
            <a:off x="5138057" y="3907971"/>
            <a:ext cx="51380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ea typeface="+mn-lt"/>
                <a:cs typeface="+mn-lt"/>
              </a:rPr>
              <a:t>Augmented Reality glasses</a:t>
            </a:r>
            <a:endParaRPr lang="en-US" dirty="0"/>
          </a:p>
        </p:txBody>
      </p:sp>
      <p:pic>
        <p:nvPicPr>
          <p:cNvPr id="2" name="Picture 2" descr="A picture containing outdoor, building, eyewear, street&#10;&#10;Description automatically generated">
            <a:extLst>
              <a:ext uri="{FF2B5EF4-FFF2-40B4-BE49-F238E27FC236}">
                <a16:creationId xmlns:a16="http://schemas.microsoft.com/office/drawing/2014/main" id="{5660090F-5DA4-FA20-D405-943EE027B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77" t="16788" r="4508" b="1095"/>
          <a:stretch/>
        </p:blipFill>
        <p:spPr>
          <a:xfrm>
            <a:off x="5138057" y="1187903"/>
            <a:ext cx="5138065" cy="267370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CD034EC-2C95-DAFD-D82E-BE4841248747}"/>
              </a:ext>
            </a:extLst>
          </p:cNvPr>
          <p:cNvGrpSpPr/>
          <p:nvPr/>
        </p:nvGrpSpPr>
        <p:grpSpPr>
          <a:xfrm>
            <a:off x="8306227" y="-7684"/>
            <a:ext cx="3882233" cy="360219"/>
            <a:chOff x="8306227" y="-7684"/>
            <a:chExt cx="3882233" cy="360219"/>
          </a:xfrm>
        </p:grpSpPr>
        <p:sp>
          <p:nvSpPr>
            <p:cNvPr id="4" name="Rectangle: Single Corner Rounded 3">
              <a:extLst>
                <a:ext uri="{FF2B5EF4-FFF2-40B4-BE49-F238E27FC236}">
                  <a16:creationId xmlns:a16="http://schemas.microsoft.com/office/drawing/2014/main" id="{ADB69619-4F14-F19C-8D68-D7BE22C56E70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3281CAD-CF6E-1125-A667-2CB0EE6CC63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I. AR Assisted Landmark navigation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1572E0-3386-F9A3-510A-BDBC519E7951}"/>
              </a:ext>
            </a:extLst>
          </p:cNvPr>
          <p:cNvSpPr txBox="1"/>
          <p:nvPr/>
        </p:nvSpPr>
        <p:spPr>
          <a:xfrm>
            <a:off x="5464628" y="8006442"/>
            <a:ext cx="51380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ea typeface="+mn-lt"/>
                <a:cs typeface="+mn-lt"/>
              </a:rPr>
              <a:t>Augmented windshield</a:t>
            </a:r>
            <a:endParaRPr lang="en-US" dirty="0"/>
          </a:p>
        </p:txBody>
      </p:sp>
      <p:pic>
        <p:nvPicPr>
          <p:cNvPr id="10" name="Picture 3" descr="A picture containing car, vehicle, outdoor, sky&#10;&#10;Description automatically generated">
            <a:extLst>
              <a:ext uri="{FF2B5EF4-FFF2-40B4-BE49-F238E27FC236}">
                <a16:creationId xmlns:a16="http://schemas.microsoft.com/office/drawing/2014/main" id="{4B5A60C7-3381-5A78-4598-93A62D46D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17" b="11309"/>
          <a:stretch/>
        </p:blipFill>
        <p:spPr>
          <a:xfrm>
            <a:off x="13808529" y="352535"/>
            <a:ext cx="5138057" cy="268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4761EAF-2A02-BF76-D264-22F958FFE32B}"/>
              </a:ext>
            </a:extLst>
          </p:cNvPr>
          <p:cNvSpPr txBox="1">
            <a:spLocks/>
          </p:cNvSpPr>
          <p:nvPr/>
        </p:nvSpPr>
        <p:spPr>
          <a:xfrm>
            <a:off x="1077362" y="720434"/>
            <a:ext cx="9950103" cy="9195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20CA3-EBF8-5F93-03F5-1D5F2722D17C}"/>
              </a:ext>
            </a:extLst>
          </p:cNvPr>
          <p:cNvSpPr txBox="1"/>
          <p:nvPr/>
        </p:nvSpPr>
        <p:spPr>
          <a:xfrm>
            <a:off x="814388" y="1986870"/>
            <a:ext cx="3597726" cy="310424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Augmented museum or zoo maps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Navigation through  Augmented Reality glasses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Augmented windshield for automotive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E629590-A9CB-BFA7-E38D-6A3A17805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706"/>
          <a:stretch/>
        </p:blipFill>
        <p:spPr>
          <a:xfrm>
            <a:off x="4811486" y="899936"/>
            <a:ext cx="4245429" cy="26756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6B838B-3E88-D1A2-128C-78DEC9103773}"/>
              </a:ext>
            </a:extLst>
          </p:cNvPr>
          <p:cNvSpPr txBox="1"/>
          <p:nvPr/>
        </p:nvSpPr>
        <p:spPr>
          <a:xfrm>
            <a:off x="5464628" y="4158342"/>
            <a:ext cx="51380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ea typeface="+mn-lt"/>
                <a:cs typeface="+mn-lt"/>
              </a:rPr>
              <a:t>Augmented windshield</a:t>
            </a:r>
            <a:endParaRPr lang="en-US" dirty="0"/>
          </a:p>
        </p:txBody>
      </p:sp>
      <p:pic>
        <p:nvPicPr>
          <p:cNvPr id="2" name="Picture 2" descr="A picture containing outdoor, building, eyewear, street&#10;&#10;Description automatically generated">
            <a:extLst>
              <a:ext uri="{FF2B5EF4-FFF2-40B4-BE49-F238E27FC236}">
                <a16:creationId xmlns:a16="http://schemas.microsoft.com/office/drawing/2014/main" id="{5660090F-5DA4-FA20-D405-943EE027B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77" t="16788" r="4508" b="1095"/>
          <a:stretch/>
        </p:blipFill>
        <p:spPr>
          <a:xfrm>
            <a:off x="5138057" y="1187903"/>
            <a:ext cx="5138065" cy="2673709"/>
          </a:xfrm>
          <a:prstGeom prst="rect">
            <a:avLst/>
          </a:prstGeom>
        </p:spPr>
      </p:pic>
      <p:pic>
        <p:nvPicPr>
          <p:cNvPr id="3" name="Picture 3" descr="A picture containing car, vehicle, outdoor, sky&#10;&#10;Description automatically generated">
            <a:extLst>
              <a:ext uri="{FF2B5EF4-FFF2-40B4-BE49-F238E27FC236}">
                <a16:creationId xmlns:a16="http://schemas.microsoft.com/office/drawing/2014/main" id="{E0BD5E30-69D0-3297-CE67-A24D35AD0D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17" b="11309"/>
          <a:stretch/>
        </p:blipFill>
        <p:spPr>
          <a:xfrm>
            <a:off x="5464629" y="1480457"/>
            <a:ext cx="5138057" cy="26824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75BDFDB-7C1E-39B1-9F89-E747A371E8EF}"/>
              </a:ext>
            </a:extLst>
          </p:cNvPr>
          <p:cNvGrpSpPr/>
          <p:nvPr/>
        </p:nvGrpSpPr>
        <p:grpSpPr>
          <a:xfrm>
            <a:off x="8306227" y="-7684"/>
            <a:ext cx="3882233" cy="360219"/>
            <a:chOff x="8306227" y="-7684"/>
            <a:chExt cx="3882233" cy="360219"/>
          </a:xfrm>
        </p:grpSpPr>
        <p:sp>
          <p:nvSpPr>
            <p:cNvPr id="6" name="Rectangle: Single Corner Rounded 5">
              <a:extLst>
                <a:ext uri="{FF2B5EF4-FFF2-40B4-BE49-F238E27FC236}">
                  <a16:creationId xmlns:a16="http://schemas.microsoft.com/office/drawing/2014/main" id="{C849D4C1-C229-54B7-DB97-9A527A61C4D4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8608752-552F-E8A0-F6B1-6176AECAE20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I. AR Assisted Landmark navigation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769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45648E2-B946-43A1-80DE-C50CBBD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8FD2A-9F1F-2804-3EEF-98070B47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60" y="3045600"/>
            <a:ext cx="3390121" cy="6852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WanderAR</a:t>
            </a:r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A06546B-3E90-4E24-BD32-C6BFD1CD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3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Graphic 2" descr="Badge with solid fill">
            <a:extLst>
              <a:ext uri="{FF2B5EF4-FFF2-40B4-BE49-F238E27FC236}">
                <a16:creationId xmlns:a16="http://schemas.microsoft.com/office/drawing/2014/main" id="{D2D5EF0E-0438-AD46-67CD-901D09A7C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108441" y="1066800"/>
            <a:ext cx="4724399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15F2AFD-0A51-4A38-603F-113A1BF70E68}"/>
              </a:ext>
            </a:extLst>
          </p:cNvPr>
          <p:cNvSpPr txBox="1"/>
          <p:nvPr/>
        </p:nvSpPr>
        <p:spPr>
          <a:xfrm>
            <a:off x="152399" y="1959428"/>
            <a:ext cx="5234563" cy="444294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28650" indent="-285750">
              <a:lnSpc>
                <a:spcPct val="200000"/>
              </a:lnSpc>
              <a:buFont typeface="Arial"/>
              <a:buChar char="•"/>
            </a:pPr>
            <a:r>
              <a:rPr lang="en-US" b="1" dirty="0"/>
              <a:t>Stores </a:t>
            </a:r>
            <a:r>
              <a:rPr lang="en-US" dirty="0"/>
              <a:t>data;</a:t>
            </a:r>
          </a:p>
          <a:p>
            <a:pPr marL="628650" indent="-285750">
              <a:lnSpc>
                <a:spcPct val="200000"/>
              </a:lnSpc>
              <a:buFont typeface="Arial"/>
              <a:buChar char="•"/>
            </a:pPr>
            <a:r>
              <a:rPr lang="en-US" dirty="0"/>
              <a:t>Facilitates </a:t>
            </a:r>
            <a:r>
              <a:rPr lang="en-US" b="1" dirty="0"/>
              <a:t>user</a:t>
            </a:r>
            <a:r>
              <a:rPr lang="en-US" dirty="0"/>
              <a:t>-specific content;</a:t>
            </a:r>
          </a:p>
          <a:p>
            <a:pPr marL="628650" indent="-285750">
              <a:lnSpc>
                <a:spcPct val="200000"/>
              </a:lnSpc>
              <a:buFont typeface="Arial"/>
              <a:buChar char="•"/>
            </a:pPr>
            <a:r>
              <a:rPr lang="en-US" dirty="0"/>
              <a:t>Provides access to data via an </a:t>
            </a:r>
            <a:r>
              <a:rPr lang="en-US" b="1" dirty="0"/>
              <a:t>API;</a:t>
            </a:r>
          </a:p>
          <a:p>
            <a:pPr marL="628650" indent="-285750">
              <a:lnSpc>
                <a:spcPct val="200000"/>
              </a:lnSpc>
              <a:buFont typeface="Arial"/>
              <a:buChar char="•"/>
            </a:pPr>
            <a:r>
              <a:rPr lang="en-US" dirty="0"/>
              <a:t>Offers </a:t>
            </a:r>
            <a:r>
              <a:rPr lang="en-US" b="1" dirty="0"/>
              <a:t>security </a:t>
            </a:r>
            <a:r>
              <a:rPr lang="en-US" dirty="0"/>
              <a:t>to personal data.</a:t>
            </a:r>
          </a:p>
          <a:p>
            <a:pPr marL="342900">
              <a:lnSpc>
                <a:spcPct val="200000"/>
              </a:lnSpc>
            </a:pPr>
            <a:endParaRPr lang="en-US" dirty="0"/>
          </a:p>
          <a:p>
            <a:pPr marL="342900">
              <a:lnSpc>
                <a:spcPct val="200000"/>
              </a:lnSpc>
            </a:pPr>
            <a:endParaRPr lang="en-US" dirty="0"/>
          </a:p>
          <a:p>
            <a:pPr marL="342900">
              <a:lnSpc>
                <a:spcPct val="200000"/>
              </a:lnSpc>
            </a:pPr>
            <a:endParaRPr lang="en-US" dirty="0"/>
          </a:p>
          <a:p>
            <a:pPr marL="342900">
              <a:lnSpc>
                <a:spcPct val="200000"/>
              </a:lnSpc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A64139-2780-6D82-8C79-9E6ACC0476F2}"/>
              </a:ext>
            </a:extLst>
          </p:cNvPr>
          <p:cNvSpPr txBox="1"/>
          <p:nvPr/>
        </p:nvSpPr>
        <p:spPr>
          <a:xfrm>
            <a:off x="4940930" y="1959428"/>
            <a:ext cx="6862615" cy="27809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28650" indent="-285750">
              <a:lnSpc>
                <a:spcPct val="200000"/>
              </a:lnSpc>
              <a:buFont typeface="Arial"/>
              <a:buChar char="•"/>
            </a:pPr>
            <a:r>
              <a:rPr lang="en-US" dirty="0"/>
              <a:t>Built for </a:t>
            </a:r>
            <a:r>
              <a:rPr lang="en-US" b="1" dirty="0"/>
              <a:t>Android;</a:t>
            </a:r>
          </a:p>
          <a:p>
            <a:pPr marL="628650" indent="-285750">
              <a:lnSpc>
                <a:spcPct val="200000"/>
              </a:lnSpc>
              <a:buFont typeface="Arial"/>
              <a:buChar char="•"/>
            </a:pPr>
            <a:r>
              <a:rPr lang="en-US" dirty="0"/>
              <a:t>Created using the </a:t>
            </a:r>
            <a:r>
              <a:rPr lang="en-US" b="1" dirty="0"/>
              <a:t>Unity </a:t>
            </a:r>
            <a:r>
              <a:rPr lang="en-US" dirty="0"/>
              <a:t>game engine;</a:t>
            </a:r>
          </a:p>
          <a:p>
            <a:pPr marL="628650" indent="-285750">
              <a:lnSpc>
                <a:spcPct val="200000"/>
              </a:lnSpc>
              <a:buFont typeface="Arial"/>
              <a:buChar char="•"/>
            </a:pPr>
            <a:r>
              <a:rPr lang="en-US" dirty="0"/>
              <a:t>The Augmented Reality integration is done using </a:t>
            </a:r>
            <a:r>
              <a:rPr lang="en-US" b="1" dirty="0" err="1"/>
              <a:t>ARCore</a:t>
            </a:r>
            <a:r>
              <a:rPr lang="en-US" b="1" dirty="0"/>
              <a:t>;</a:t>
            </a:r>
          </a:p>
          <a:p>
            <a:pPr marL="628650" indent="-285750">
              <a:lnSpc>
                <a:spcPct val="200000"/>
              </a:lnSpc>
              <a:buFont typeface="Arial"/>
              <a:buChar char="•"/>
            </a:pPr>
            <a:r>
              <a:rPr lang="en-US" dirty="0"/>
              <a:t>Communicates with the server using </a:t>
            </a:r>
            <a:r>
              <a:rPr lang="en-US" b="1" dirty="0"/>
              <a:t>HTTP requests.</a:t>
            </a:r>
            <a:endParaRPr lang="en-US" dirty="0"/>
          </a:p>
          <a:p>
            <a:pPr marL="342900">
              <a:lnSpc>
                <a:spcPct val="200000"/>
              </a:lnSpc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40251-1214-DF27-B3F9-A4E8466BB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767147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Picture 6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4BD3E78C-CE9A-E266-D96E-C97C40926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0991"/>
          <a:stretch/>
        </p:blipFill>
        <p:spPr>
          <a:xfrm>
            <a:off x="252663" y="1926573"/>
            <a:ext cx="4558820" cy="4384370"/>
          </a:xfrm>
        </p:spPr>
      </p:pic>
      <p:pic>
        <p:nvPicPr>
          <p:cNvPr id="5" name="Picture 6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71ABA772-FE5D-273E-9F36-F5618988A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39"/>
          <a:stretch/>
        </p:blipFill>
        <p:spPr>
          <a:xfrm>
            <a:off x="5386962" y="393074"/>
            <a:ext cx="6563379" cy="4384370"/>
          </a:xfrm>
          <a:prstGeom prst="rect">
            <a:avLst/>
          </a:prstGeom>
        </p:spPr>
      </p:pic>
      <p:pic>
        <p:nvPicPr>
          <p:cNvPr id="7" name="Picture 6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69161303-2CAE-C525-D2EB-DC944DB32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56161"/>
          <a:stretch/>
        </p:blipFill>
        <p:spPr>
          <a:xfrm>
            <a:off x="4811484" y="1236815"/>
            <a:ext cx="564383" cy="438437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7B6C100-0AA5-B525-79F3-7EA3CE442329}"/>
              </a:ext>
            </a:extLst>
          </p:cNvPr>
          <p:cNvGrpSpPr/>
          <p:nvPr/>
        </p:nvGrpSpPr>
        <p:grpSpPr>
          <a:xfrm>
            <a:off x="8309767" y="0"/>
            <a:ext cx="3882233" cy="360219"/>
            <a:chOff x="8306227" y="-7684"/>
            <a:chExt cx="3882233" cy="360219"/>
          </a:xfrm>
        </p:grpSpPr>
        <p:sp>
          <p:nvSpPr>
            <p:cNvPr id="14" name="Rectangle: Single Corner Rounded 13">
              <a:extLst>
                <a:ext uri="{FF2B5EF4-FFF2-40B4-BE49-F238E27FC236}">
                  <a16:creationId xmlns:a16="http://schemas.microsoft.com/office/drawing/2014/main" id="{10683F25-258F-6B61-9ACD-6057268124CD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2FD279F6-1A69-E62D-F295-FB2A2891B00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II. </a:t>
              </a:r>
              <a:r>
                <a:rPr lang="en-US" sz="1600" b="0" dirty="0" err="1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WanderAR</a:t>
              </a:r>
              <a:endParaRPr lang="en-US" sz="1600" b="0" dirty="0">
                <a:solidFill>
                  <a:schemeClr val="bg1"/>
                </a:solidFill>
                <a:effectLst>
                  <a:innerShdw blurRad="12700" dist="50800" dir="13500000">
                    <a:prstClr val="black">
                      <a:alpha val="22000"/>
                    </a:prstClr>
                  </a:innerShdw>
                </a:effectLst>
                <a:latin typeface="+mn-lt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89FCF19-AF47-C1C0-A0F1-1D9566727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794726" y="346072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rgbClr val="637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9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16CC-7166-67D2-22E7-5C9B287AF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614" y="720434"/>
            <a:ext cx="9202851" cy="828000"/>
          </a:xfrm>
        </p:spPr>
        <p:txBody>
          <a:bodyPr/>
          <a:lstStyle/>
          <a:p>
            <a:r>
              <a:rPr lang="en-US" dirty="0"/>
              <a:t>Examples of landmark navigation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26719B-A77A-FB00-AACB-3B6C9630B67E}"/>
              </a:ext>
            </a:extLst>
          </p:cNvPr>
          <p:cNvSpPr/>
          <p:nvPr/>
        </p:nvSpPr>
        <p:spPr>
          <a:xfrm>
            <a:off x="2106145" y="3014347"/>
            <a:ext cx="1268443" cy="12684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A630FEF-7D17-3D1D-6A1C-5E7F23E7EE80}"/>
              </a:ext>
            </a:extLst>
          </p:cNvPr>
          <p:cNvSpPr/>
          <p:nvPr/>
        </p:nvSpPr>
        <p:spPr>
          <a:xfrm>
            <a:off x="1330985" y="4633798"/>
            <a:ext cx="2818762" cy="720000"/>
          </a:xfrm>
          <a:custGeom>
            <a:avLst/>
            <a:gdLst>
              <a:gd name="connsiteX0" fmla="*/ 0 w 2818762"/>
              <a:gd name="connsiteY0" fmla="*/ 0 h 720000"/>
              <a:gd name="connsiteX1" fmla="*/ 2818762 w 2818762"/>
              <a:gd name="connsiteY1" fmla="*/ 0 h 720000"/>
              <a:gd name="connsiteX2" fmla="*/ 2818762 w 2818762"/>
              <a:gd name="connsiteY2" fmla="*/ 720000 h 720000"/>
              <a:gd name="connsiteX3" fmla="*/ 0 w 2818762"/>
              <a:gd name="connsiteY3" fmla="*/ 720000 h 720000"/>
              <a:gd name="connsiteX4" fmla="*/ 0 w 28187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8762" h="720000">
                <a:moveTo>
                  <a:pt x="0" y="0"/>
                </a:moveTo>
                <a:lnTo>
                  <a:pt x="2818762" y="0"/>
                </a:lnTo>
                <a:lnTo>
                  <a:pt x="28187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Single landmark navigation</a:t>
            </a:r>
          </a:p>
        </p:txBody>
      </p:sp>
      <p:sp>
        <p:nvSpPr>
          <p:cNvPr id="10" name="Rectangle 9" descr="Route (Two Pins With A Path) with solid fill">
            <a:extLst>
              <a:ext uri="{FF2B5EF4-FFF2-40B4-BE49-F238E27FC236}">
                <a16:creationId xmlns:a16="http://schemas.microsoft.com/office/drawing/2014/main" id="{0937944B-0CCC-3F25-ED30-F9F8105AE4C9}"/>
              </a:ext>
            </a:extLst>
          </p:cNvPr>
          <p:cNvSpPr/>
          <p:nvPr/>
        </p:nvSpPr>
        <p:spPr>
          <a:xfrm>
            <a:off x="5418191" y="3014347"/>
            <a:ext cx="1268443" cy="1268443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B5BAC0-0159-24F2-2FE8-8F779331323C}"/>
              </a:ext>
            </a:extLst>
          </p:cNvPr>
          <p:cNvSpPr/>
          <p:nvPr/>
        </p:nvSpPr>
        <p:spPr>
          <a:xfrm>
            <a:off x="4643032" y="4633798"/>
            <a:ext cx="2818762" cy="720000"/>
          </a:xfrm>
          <a:custGeom>
            <a:avLst/>
            <a:gdLst>
              <a:gd name="connsiteX0" fmla="*/ 0 w 2818762"/>
              <a:gd name="connsiteY0" fmla="*/ 0 h 720000"/>
              <a:gd name="connsiteX1" fmla="*/ 2818762 w 2818762"/>
              <a:gd name="connsiteY1" fmla="*/ 0 h 720000"/>
              <a:gd name="connsiteX2" fmla="*/ 2818762 w 2818762"/>
              <a:gd name="connsiteY2" fmla="*/ 720000 h 720000"/>
              <a:gd name="connsiteX3" fmla="*/ 0 w 2818762"/>
              <a:gd name="connsiteY3" fmla="*/ 720000 h 720000"/>
              <a:gd name="connsiteX4" fmla="*/ 0 w 28187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8762" h="720000">
                <a:moveTo>
                  <a:pt x="0" y="0"/>
                </a:moveTo>
                <a:lnTo>
                  <a:pt x="2818762" y="0"/>
                </a:lnTo>
                <a:lnTo>
                  <a:pt x="28187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Route navigation</a:t>
            </a:r>
          </a:p>
        </p:txBody>
      </p:sp>
      <p:sp>
        <p:nvSpPr>
          <p:cNvPr id="14" name="Rectangle 13" descr="Target with solid fill">
            <a:extLst>
              <a:ext uri="{FF2B5EF4-FFF2-40B4-BE49-F238E27FC236}">
                <a16:creationId xmlns:a16="http://schemas.microsoft.com/office/drawing/2014/main" id="{13CA7580-EF5D-C846-3B95-81A7B66A963E}"/>
              </a:ext>
            </a:extLst>
          </p:cNvPr>
          <p:cNvSpPr/>
          <p:nvPr/>
        </p:nvSpPr>
        <p:spPr>
          <a:xfrm>
            <a:off x="8730238" y="3014347"/>
            <a:ext cx="1268443" cy="1268443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0B25794-B56E-6F78-C62A-F57E736AB87E}"/>
              </a:ext>
            </a:extLst>
          </p:cNvPr>
          <p:cNvSpPr/>
          <p:nvPr/>
        </p:nvSpPr>
        <p:spPr>
          <a:xfrm>
            <a:off x="7955078" y="4633798"/>
            <a:ext cx="2818762" cy="720000"/>
          </a:xfrm>
          <a:custGeom>
            <a:avLst/>
            <a:gdLst>
              <a:gd name="connsiteX0" fmla="*/ 0 w 2818762"/>
              <a:gd name="connsiteY0" fmla="*/ 0 h 720000"/>
              <a:gd name="connsiteX1" fmla="*/ 2818762 w 2818762"/>
              <a:gd name="connsiteY1" fmla="*/ 0 h 720000"/>
              <a:gd name="connsiteX2" fmla="*/ 2818762 w 2818762"/>
              <a:gd name="connsiteY2" fmla="*/ 720000 h 720000"/>
              <a:gd name="connsiteX3" fmla="*/ 0 w 2818762"/>
              <a:gd name="connsiteY3" fmla="*/ 720000 h 720000"/>
              <a:gd name="connsiteX4" fmla="*/ 0 w 28187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8762" h="720000">
                <a:moveTo>
                  <a:pt x="0" y="0"/>
                </a:moveTo>
                <a:lnTo>
                  <a:pt x="2818762" y="0"/>
                </a:lnTo>
                <a:lnTo>
                  <a:pt x="28187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/>
              <a:t>Proximity navigation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3BB88C-9926-170C-B496-67A2EBC40293}"/>
              </a:ext>
            </a:extLst>
          </p:cNvPr>
          <p:cNvGrpSpPr/>
          <p:nvPr/>
        </p:nvGrpSpPr>
        <p:grpSpPr>
          <a:xfrm>
            <a:off x="8309767" y="0"/>
            <a:ext cx="3882233" cy="360219"/>
            <a:chOff x="8306227" y="-7684"/>
            <a:chExt cx="3882233" cy="360219"/>
          </a:xfrm>
        </p:grpSpPr>
        <p:sp>
          <p:nvSpPr>
            <p:cNvPr id="21" name="Rectangle: Single Corner Rounded 20">
              <a:extLst>
                <a:ext uri="{FF2B5EF4-FFF2-40B4-BE49-F238E27FC236}">
                  <a16:creationId xmlns:a16="http://schemas.microsoft.com/office/drawing/2014/main" id="{69824C66-C6E0-FC0C-FC11-45F51825CC83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13FC1930-A656-E568-1374-9E2C67C86CE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III. Navigation models</a:t>
              </a:r>
            </a:p>
          </p:txBody>
        </p:sp>
      </p:grpSp>
      <p:pic>
        <p:nvPicPr>
          <p:cNvPr id="3" name="Graphic 2" descr="Badge 3 with solid fill">
            <a:extLst>
              <a:ext uri="{FF2B5EF4-FFF2-40B4-BE49-F238E27FC236}">
                <a16:creationId xmlns:a16="http://schemas.microsoft.com/office/drawing/2014/main" id="{C6798CD3-A875-8DBD-E8BF-B5A807FC63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77362" y="899505"/>
            <a:ext cx="747252" cy="7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8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0A3D27-A8C5-1AC9-989F-85E74400F5C5}"/>
              </a:ext>
            </a:extLst>
          </p:cNvPr>
          <p:cNvSpPr/>
          <p:nvPr/>
        </p:nvSpPr>
        <p:spPr>
          <a:xfrm>
            <a:off x="9759022" y="455669"/>
            <a:ext cx="1268443" cy="12684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Rectangle 5" descr="Route (Two Pins With A Path) with solid fill">
            <a:extLst>
              <a:ext uri="{FF2B5EF4-FFF2-40B4-BE49-F238E27FC236}">
                <a16:creationId xmlns:a16="http://schemas.microsoft.com/office/drawing/2014/main" id="{725076FE-A380-E41E-6ECB-6FEFB3B4A20A}"/>
              </a:ext>
            </a:extLst>
          </p:cNvPr>
          <p:cNvSpPr/>
          <p:nvPr/>
        </p:nvSpPr>
        <p:spPr>
          <a:xfrm>
            <a:off x="15107109" y="5423036"/>
            <a:ext cx="1268443" cy="1268443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20C088-84E8-8ADF-1236-B7624A6B7BAC}"/>
              </a:ext>
            </a:extLst>
          </p:cNvPr>
          <p:cNvSpPr/>
          <p:nvPr/>
        </p:nvSpPr>
        <p:spPr>
          <a:xfrm>
            <a:off x="14331950" y="7042487"/>
            <a:ext cx="2818762" cy="720000"/>
          </a:xfrm>
          <a:custGeom>
            <a:avLst/>
            <a:gdLst>
              <a:gd name="connsiteX0" fmla="*/ 0 w 2818762"/>
              <a:gd name="connsiteY0" fmla="*/ 0 h 720000"/>
              <a:gd name="connsiteX1" fmla="*/ 2818762 w 2818762"/>
              <a:gd name="connsiteY1" fmla="*/ 0 h 720000"/>
              <a:gd name="connsiteX2" fmla="*/ 2818762 w 2818762"/>
              <a:gd name="connsiteY2" fmla="*/ 720000 h 720000"/>
              <a:gd name="connsiteX3" fmla="*/ 0 w 2818762"/>
              <a:gd name="connsiteY3" fmla="*/ 720000 h 720000"/>
              <a:gd name="connsiteX4" fmla="*/ 0 w 28187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8762" h="720000">
                <a:moveTo>
                  <a:pt x="0" y="0"/>
                </a:moveTo>
                <a:lnTo>
                  <a:pt x="2818762" y="0"/>
                </a:lnTo>
                <a:lnTo>
                  <a:pt x="28187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/>
              <a:t>Route navigation</a:t>
            </a:r>
          </a:p>
        </p:txBody>
      </p:sp>
      <p:sp>
        <p:nvSpPr>
          <p:cNvPr id="8" name="Rectangle 7" descr="Target with solid fill">
            <a:extLst>
              <a:ext uri="{FF2B5EF4-FFF2-40B4-BE49-F238E27FC236}">
                <a16:creationId xmlns:a16="http://schemas.microsoft.com/office/drawing/2014/main" id="{E453F96C-AB12-1574-5A79-6E27B5692F02}"/>
              </a:ext>
            </a:extLst>
          </p:cNvPr>
          <p:cNvSpPr/>
          <p:nvPr/>
        </p:nvSpPr>
        <p:spPr>
          <a:xfrm>
            <a:off x="15302488" y="-1348103"/>
            <a:ext cx="1268443" cy="1268443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40BBEC-5DAC-0626-FED8-6C787CF39686}"/>
              </a:ext>
            </a:extLst>
          </p:cNvPr>
          <p:cNvSpPr/>
          <p:nvPr/>
        </p:nvSpPr>
        <p:spPr>
          <a:xfrm>
            <a:off x="14527328" y="271348"/>
            <a:ext cx="2818762" cy="720000"/>
          </a:xfrm>
          <a:custGeom>
            <a:avLst/>
            <a:gdLst>
              <a:gd name="connsiteX0" fmla="*/ 0 w 2818762"/>
              <a:gd name="connsiteY0" fmla="*/ 0 h 720000"/>
              <a:gd name="connsiteX1" fmla="*/ 2818762 w 2818762"/>
              <a:gd name="connsiteY1" fmla="*/ 0 h 720000"/>
              <a:gd name="connsiteX2" fmla="*/ 2818762 w 2818762"/>
              <a:gd name="connsiteY2" fmla="*/ 720000 h 720000"/>
              <a:gd name="connsiteX3" fmla="*/ 0 w 2818762"/>
              <a:gd name="connsiteY3" fmla="*/ 720000 h 720000"/>
              <a:gd name="connsiteX4" fmla="*/ 0 w 28187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8762" h="720000">
                <a:moveTo>
                  <a:pt x="0" y="0"/>
                </a:moveTo>
                <a:lnTo>
                  <a:pt x="2818762" y="0"/>
                </a:lnTo>
                <a:lnTo>
                  <a:pt x="28187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/>
              <a:t>Proximity navigation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A086D6-2E48-1943-D824-9340AC5116A1}"/>
              </a:ext>
            </a:extLst>
          </p:cNvPr>
          <p:cNvSpPr/>
          <p:nvPr/>
        </p:nvSpPr>
        <p:spPr>
          <a:xfrm>
            <a:off x="1164535" y="631348"/>
            <a:ext cx="9862930" cy="917086"/>
          </a:xfrm>
          <a:custGeom>
            <a:avLst/>
            <a:gdLst>
              <a:gd name="connsiteX0" fmla="*/ 0 w 2818762"/>
              <a:gd name="connsiteY0" fmla="*/ 0 h 720000"/>
              <a:gd name="connsiteX1" fmla="*/ 2818762 w 2818762"/>
              <a:gd name="connsiteY1" fmla="*/ 0 h 720000"/>
              <a:gd name="connsiteX2" fmla="*/ 2818762 w 2818762"/>
              <a:gd name="connsiteY2" fmla="*/ 720000 h 720000"/>
              <a:gd name="connsiteX3" fmla="*/ 0 w 2818762"/>
              <a:gd name="connsiteY3" fmla="*/ 720000 h 720000"/>
              <a:gd name="connsiteX4" fmla="*/ 0 w 28187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8762" h="720000">
                <a:moveTo>
                  <a:pt x="0" y="0"/>
                </a:moveTo>
                <a:lnTo>
                  <a:pt x="2818762" y="0"/>
                </a:lnTo>
                <a:lnTo>
                  <a:pt x="28187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marL="0" lvl="0" indent="0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b="1" kern="1200" dirty="0">
                <a:latin typeface="+mj-lt"/>
              </a:rPr>
              <a:t>Single landmark navigation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D3830D-F079-1EED-546E-568B01C0D9C6}"/>
              </a:ext>
            </a:extLst>
          </p:cNvPr>
          <p:cNvGrpSpPr/>
          <p:nvPr/>
        </p:nvGrpSpPr>
        <p:grpSpPr>
          <a:xfrm>
            <a:off x="8309767" y="0"/>
            <a:ext cx="3882233" cy="360219"/>
            <a:chOff x="8306227" y="-7684"/>
            <a:chExt cx="3882233" cy="360219"/>
          </a:xfrm>
        </p:grpSpPr>
        <p:sp>
          <p:nvSpPr>
            <p:cNvPr id="18" name="Rectangle: Single Corner Rounded 17">
              <a:extLst>
                <a:ext uri="{FF2B5EF4-FFF2-40B4-BE49-F238E27FC236}">
                  <a16:creationId xmlns:a16="http://schemas.microsoft.com/office/drawing/2014/main" id="{23C6D295-359C-F762-41B2-5A0F46F09074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EED28DB-8FEA-0CCF-0F8B-B20A3B77ACAE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III. Navigation models</a:t>
              </a:r>
            </a:p>
          </p:txBody>
        </p:sp>
      </p:grpSp>
      <p:pic>
        <p:nvPicPr>
          <p:cNvPr id="21" name="Picture 20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281E0332-CF0D-F5F6-6E80-487737156C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777" y="1833630"/>
            <a:ext cx="2668173" cy="4857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9005CC-1CDB-9889-6A41-A21EC622D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r="975"/>
          <a:stretch/>
        </p:blipFill>
        <p:spPr>
          <a:xfrm>
            <a:off x="7805066" y="1899790"/>
            <a:ext cx="2067199" cy="4685159"/>
          </a:xfrm>
          <a:prstGeom prst="roundRect">
            <a:avLst>
              <a:gd name="adj" fmla="val 7410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92B6D5-4187-81B9-0374-DBEB7A4C92F5}"/>
              </a:ext>
            </a:extLst>
          </p:cNvPr>
          <p:cNvSpPr txBox="1"/>
          <p:nvPr/>
        </p:nvSpPr>
        <p:spPr>
          <a:xfrm>
            <a:off x="660235" y="2305032"/>
            <a:ext cx="3638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Loads only one landmark at a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06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26719B-A77A-FB00-AACB-3B6C9630B67E}"/>
              </a:ext>
            </a:extLst>
          </p:cNvPr>
          <p:cNvSpPr/>
          <p:nvPr/>
        </p:nvSpPr>
        <p:spPr>
          <a:xfrm>
            <a:off x="2106145" y="3014347"/>
            <a:ext cx="1268443" cy="12684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A630FEF-7D17-3D1D-6A1C-5E7F23E7EE80}"/>
              </a:ext>
            </a:extLst>
          </p:cNvPr>
          <p:cNvSpPr/>
          <p:nvPr/>
        </p:nvSpPr>
        <p:spPr>
          <a:xfrm>
            <a:off x="1330985" y="4633798"/>
            <a:ext cx="2818762" cy="720000"/>
          </a:xfrm>
          <a:custGeom>
            <a:avLst/>
            <a:gdLst>
              <a:gd name="connsiteX0" fmla="*/ 0 w 2818762"/>
              <a:gd name="connsiteY0" fmla="*/ 0 h 720000"/>
              <a:gd name="connsiteX1" fmla="*/ 2818762 w 2818762"/>
              <a:gd name="connsiteY1" fmla="*/ 0 h 720000"/>
              <a:gd name="connsiteX2" fmla="*/ 2818762 w 2818762"/>
              <a:gd name="connsiteY2" fmla="*/ 720000 h 720000"/>
              <a:gd name="connsiteX3" fmla="*/ 0 w 2818762"/>
              <a:gd name="connsiteY3" fmla="*/ 720000 h 720000"/>
              <a:gd name="connsiteX4" fmla="*/ 0 w 28187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8762" h="720000">
                <a:moveTo>
                  <a:pt x="0" y="0"/>
                </a:moveTo>
                <a:lnTo>
                  <a:pt x="2818762" y="0"/>
                </a:lnTo>
                <a:lnTo>
                  <a:pt x="28187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Single landmark navigation</a:t>
            </a:r>
          </a:p>
        </p:txBody>
      </p:sp>
      <p:sp>
        <p:nvSpPr>
          <p:cNvPr id="10" name="Rectangle 9" descr="Route (Two Pins With A Path) with solid fill">
            <a:extLst>
              <a:ext uri="{FF2B5EF4-FFF2-40B4-BE49-F238E27FC236}">
                <a16:creationId xmlns:a16="http://schemas.microsoft.com/office/drawing/2014/main" id="{0937944B-0CCC-3F25-ED30-F9F8105AE4C9}"/>
              </a:ext>
            </a:extLst>
          </p:cNvPr>
          <p:cNvSpPr/>
          <p:nvPr/>
        </p:nvSpPr>
        <p:spPr>
          <a:xfrm>
            <a:off x="5418191" y="3014347"/>
            <a:ext cx="1268443" cy="1268443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B5BAC0-0159-24F2-2FE8-8F779331323C}"/>
              </a:ext>
            </a:extLst>
          </p:cNvPr>
          <p:cNvSpPr/>
          <p:nvPr/>
        </p:nvSpPr>
        <p:spPr>
          <a:xfrm>
            <a:off x="4643032" y="4633798"/>
            <a:ext cx="2818762" cy="720000"/>
          </a:xfrm>
          <a:custGeom>
            <a:avLst/>
            <a:gdLst>
              <a:gd name="connsiteX0" fmla="*/ 0 w 2818762"/>
              <a:gd name="connsiteY0" fmla="*/ 0 h 720000"/>
              <a:gd name="connsiteX1" fmla="*/ 2818762 w 2818762"/>
              <a:gd name="connsiteY1" fmla="*/ 0 h 720000"/>
              <a:gd name="connsiteX2" fmla="*/ 2818762 w 2818762"/>
              <a:gd name="connsiteY2" fmla="*/ 720000 h 720000"/>
              <a:gd name="connsiteX3" fmla="*/ 0 w 2818762"/>
              <a:gd name="connsiteY3" fmla="*/ 720000 h 720000"/>
              <a:gd name="connsiteX4" fmla="*/ 0 w 28187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8762" h="720000">
                <a:moveTo>
                  <a:pt x="0" y="0"/>
                </a:moveTo>
                <a:lnTo>
                  <a:pt x="2818762" y="0"/>
                </a:lnTo>
                <a:lnTo>
                  <a:pt x="28187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Route navigation</a:t>
            </a:r>
          </a:p>
        </p:txBody>
      </p:sp>
      <p:sp>
        <p:nvSpPr>
          <p:cNvPr id="14" name="Rectangle 13" descr="Target with solid fill">
            <a:extLst>
              <a:ext uri="{FF2B5EF4-FFF2-40B4-BE49-F238E27FC236}">
                <a16:creationId xmlns:a16="http://schemas.microsoft.com/office/drawing/2014/main" id="{13CA7580-EF5D-C846-3B95-81A7B66A963E}"/>
              </a:ext>
            </a:extLst>
          </p:cNvPr>
          <p:cNvSpPr/>
          <p:nvPr/>
        </p:nvSpPr>
        <p:spPr>
          <a:xfrm>
            <a:off x="8730238" y="3014347"/>
            <a:ext cx="1268443" cy="1268443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0B25794-B56E-6F78-C62A-F57E736AB87E}"/>
              </a:ext>
            </a:extLst>
          </p:cNvPr>
          <p:cNvSpPr/>
          <p:nvPr/>
        </p:nvSpPr>
        <p:spPr>
          <a:xfrm>
            <a:off x="7955078" y="4633798"/>
            <a:ext cx="2818762" cy="720000"/>
          </a:xfrm>
          <a:custGeom>
            <a:avLst/>
            <a:gdLst>
              <a:gd name="connsiteX0" fmla="*/ 0 w 2818762"/>
              <a:gd name="connsiteY0" fmla="*/ 0 h 720000"/>
              <a:gd name="connsiteX1" fmla="*/ 2818762 w 2818762"/>
              <a:gd name="connsiteY1" fmla="*/ 0 h 720000"/>
              <a:gd name="connsiteX2" fmla="*/ 2818762 w 2818762"/>
              <a:gd name="connsiteY2" fmla="*/ 720000 h 720000"/>
              <a:gd name="connsiteX3" fmla="*/ 0 w 2818762"/>
              <a:gd name="connsiteY3" fmla="*/ 720000 h 720000"/>
              <a:gd name="connsiteX4" fmla="*/ 0 w 28187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8762" h="720000">
                <a:moveTo>
                  <a:pt x="0" y="0"/>
                </a:moveTo>
                <a:lnTo>
                  <a:pt x="2818762" y="0"/>
                </a:lnTo>
                <a:lnTo>
                  <a:pt x="28187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/>
              <a:t>Proximity navigation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E01524-1FA8-CC29-0CDA-D3904D71098A}"/>
              </a:ext>
            </a:extLst>
          </p:cNvPr>
          <p:cNvGrpSpPr/>
          <p:nvPr/>
        </p:nvGrpSpPr>
        <p:grpSpPr>
          <a:xfrm>
            <a:off x="8309767" y="0"/>
            <a:ext cx="3882233" cy="360219"/>
            <a:chOff x="8306227" y="-7684"/>
            <a:chExt cx="3882233" cy="360219"/>
          </a:xfrm>
        </p:grpSpPr>
        <p:sp>
          <p:nvSpPr>
            <p:cNvPr id="4" name="Rectangle: Single Corner Rounded 3">
              <a:extLst>
                <a:ext uri="{FF2B5EF4-FFF2-40B4-BE49-F238E27FC236}">
                  <a16:creationId xmlns:a16="http://schemas.microsoft.com/office/drawing/2014/main" id="{7AFF10A4-73DE-E7A1-1D51-DD52BCDE83A6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80D4730-2CE9-E1A5-9871-8C0F2F22223C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III. Navigation models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DFCC021D-233F-7C40-6A43-2A492D24CAC2}"/>
              </a:ext>
            </a:extLst>
          </p:cNvPr>
          <p:cNvSpPr txBox="1">
            <a:spLocks/>
          </p:cNvSpPr>
          <p:nvPr/>
        </p:nvSpPr>
        <p:spPr>
          <a:xfrm>
            <a:off x="1824614" y="720434"/>
            <a:ext cx="9202851" cy="82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Examples of landmark navigation</a:t>
            </a:r>
            <a:endParaRPr lang="en-US" dirty="0"/>
          </a:p>
        </p:txBody>
      </p:sp>
      <p:pic>
        <p:nvPicPr>
          <p:cNvPr id="13" name="Graphic 12" descr="Badge 3 with solid fill">
            <a:extLst>
              <a:ext uri="{FF2B5EF4-FFF2-40B4-BE49-F238E27FC236}">
                <a16:creationId xmlns:a16="http://schemas.microsoft.com/office/drawing/2014/main" id="{CFF917C4-A499-FB5B-EF19-F2CF21B5DF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77362" y="899505"/>
            <a:ext cx="747252" cy="7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9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100">
        <p159:morph option="byObject"/>
      </p:transition>
    </mc:Choice>
    <mc:Fallback xmlns="">
      <p:transition spd="med" advClick="0" advTm="1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Route (Two Pins With A Path) with solid fill">
            <a:extLst>
              <a:ext uri="{FF2B5EF4-FFF2-40B4-BE49-F238E27FC236}">
                <a16:creationId xmlns:a16="http://schemas.microsoft.com/office/drawing/2014/main" id="{725076FE-A380-E41E-6ECB-6FEFB3B4A20A}"/>
              </a:ext>
            </a:extLst>
          </p:cNvPr>
          <p:cNvSpPr/>
          <p:nvPr/>
        </p:nvSpPr>
        <p:spPr>
          <a:xfrm>
            <a:off x="9759021" y="455669"/>
            <a:ext cx="1268443" cy="1268443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20C088-84E8-8ADF-1236-B7624A6B7BAC}"/>
              </a:ext>
            </a:extLst>
          </p:cNvPr>
          <p:cNvSpPr/>
          <p:nvPr/>
        </p:nvSpPr>
        <p:spPr>
          <a:xfrm>
            <a:off x="1164534" y="631348"/>
            <a:ext cx="9862930" cy="917086"/>
          </a:xfrm>
          <a:custGeom>
            <a:avLst/>
            <a:gdLst>
              <a:gd name="connsiteX0" fmla="*/ 0 w 2818762"/>
              <a:gd name="connsiteY0" fmla="*/ 0 h 720000"/>
              <a:gd name="connsiteX1" fmla="*/ 2818762 w 2818762"/>
              <a:gd name="connsiteY1" fmla="*/ 0 h 720000"/>
              <a:gd name="connsiteX2" fmla="*/ 2818762 w 2818762"/>
              <a:gd name="connsiteY2" fmla="*/ 720000 h 720000"/>
              <a:gd name="connsiteX3" fmla="*/ 0 w 2818762"/>
              <a:gd name="connsiteY3" fmla="*/ 720000 h 720000"/>
              <a:gd name="connsiteX4" fmla="*/ 0 w 28187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8762" h="720000">
                <a:moveTo>
                  <a:pt x="0" y="0"/>
                </a:moveTo>
                <a:lnTo>
                  <a:pt x="2818762" y="0"/>
                </a:lnTo>
                <a:lnTo>
                  <a:pt x="28187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marL="0" lvl="0" indent="0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b="1" kern="1200" dirty="0">
                <a:latin typeface="+mj-lt"/>
              </a:rPr>
              <a:t>Route navigation</a:t>
            </a:r>
          </a:p>
        </p:txBody>
      </p:sp>
      <p:sp>
        <p:nvSpPr>
          <p:cNvPr id="8" name="Rectangle 7" descr="Target with solid fill">
            <a:extLst>
              <a:ext uri="{FF2B5EF4-FFF2-40B4-BE49-F238E27FC236}">
                <a16:creationId xmlns:a16="http://schemas.microsoft.com/office/drawing/2014/main" id="{E453F96C-AB12-1574-5A79-6E27B5692F02}"/>
              </a:ext>
            </a:extLst>
          </p:cNvPr>
          <p:cNvSpPr/>
          <p:nvPr/>
        </p:nvSpPr>
        <p:spPr>
          <a:xfrm>
            <a:off x="15065099" y="5950727"/>
            <a:ext cx="1268443" cy="126844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40BBEC-5DAC-0626-FED8-6C787CF39686}"/>
              </a:ext>
            </a:extLst>
          </p:cNvPr>
          <p:cNvSpPr/>
          <p:nvPr/>
        </p:nvSpPr>
        <p:spPr>
          <a:xfrm>
            <a:off x="14289939" y="7570178"/>
            <a:ext cx="2818762" cy="720000"/>
          </a:xfrm>
          <a:custGeom>
            <a:avLst/>
            <a:gdLst>
              <a:gd name="connsiteX0" fmla="*/ 0 w 2818762"/>
              <a:gd name="connsiteY0" fmla="*/ 0 h 720000"/>
              <a:gd name="connsiteX1" fmla="*/ 2818762 w 2818762"/>
              <a:gd name="connsiteY1" fmla="*/ 0 h 720000"/>
              <a:gd name="connsiteX2" fmla="*/ 2818762 w 2818762"/>
              <a:gd name="connsiteY2" fmla="*/ 720000 h 720000"/>
              <a:gd name="connsiteX3" fmla="*/ 0 w 2818762"/>
              <a:gd name="connsiteY3" fmla="*/ 720000 h 720000"/>
              <a:gd name="connsiteX4" fmla="*/ 0 w 28187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8762" h="720000">
                <a:moveTo>
                  <a:pt x="0" y="0"/>
                </a:moveTo>
                <a:lnTo>
                  <a:pt x="2818762" y="0"/>
                </a:lnTo>
                <a:lnTo>
                  <a:pt x="28187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/>
              <a:t>Proximity navigation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B9C37D-512B-E87A-3292-0C1CECBB9DFD}"/>
              </a:ext>
            </a:extLst>
          </p:cNvPr>
          <p:cNvSpPr/>
          <p:nvPr/>
        </p:nvSpPr>
        <p:spPr>
          <a:xfrm>
            <a:off x="-3786655" y="5589557"/>
            <a:ext cx="1268443" cy="1268443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D2B8989-665C-D89E-C8E1-9CAEA6ED9B32}"/>
              </a:ext>
            </a:extLst>
          </p:cNvPr>
          <p:cNvSpPr/>
          <p:nvPr/>
        </p:nvSpPr>
        <p:spPr>
          <a:xfrm>
            <a:off x="-4561815" y="7209008"/>
            <a:ext cx="2818762" cy="720000"/>
          </a:xfrm>
          <a:custGeom>
            <a:avLst/>
            <a:gdLst>
              <a:gd name="connsiteX0" fmla="*/ 0 w 2818762"/>
              <a:gd name="connsiteY0" fmla="*/ 0 h 720000"/>
              <a:gd name="connsiteX1" fmla="*/ 2818762 w 2818762"/>
              <a:gd name="connsiteY1" fmla="*/ 0 h 720000"/>
              <a:gd name="connsiteX2" fmla="*/ 2818762 w 2818762"/>
              <a:gd name="connsiteY2" fmla="*/ 720000 h 720000"/>
              <a:gd name="connsiteX3" fmla="*/ 0 w 2818762"/>
              <a:gd name="connsiteY3" fmla="*/ 720000 h 720000"/>
              <a:gd name="connsiteX4" fmla="*/ 0 w 28187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8762" h="720000">
                <a:moveTo>
                  <a:pt x="0" y="0"/>
                </a:moveTo>
                <a:lnTo>
                  <a:pt x="2818762" y="0"/>
                </a:lnTo>
                <a:lnTo>
                  <a:pt x="28187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Single landmark navigation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F8F1E1-434D-4019-16E4-D6E4AC3A89F6}"/>
              </a:ext>
            </a:extLst>
          </p:cNvPr>
          <p:cNvGrpSpPr/>
          <p:nvPr/>
        </p:nvGrpSpPr>
        <p:grpSpPr>
          <a:xfrm>
            <a:off x="8309767" y="0"/>
            <a:ext cx="3882233" cy="360219"/>
            <a:chOff x="8306227" y="-7684"/>
            <a:chExt cx="3882233" cy="360219"/>
          </a:xfrm>
        </p:grpSpPr>
        <p:sp>
          <p:nvSpPr>
            <p:cNvPr id="10" name="Rectangle: Single Corner Rounded 9">
              <a:extLst>
                <a:ext uri="{FF2B5EF4-FFF2-40B4-BE49-F238E27FC236}">
                  <a16:creationId xmlns:a16="http://schemas.microsoft.com/office/drawing/2014/main" id="{467FD505-DBD7-43F1-EB05-2A7930C5F250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C18ABB16-AB38-4CF4-AF7F-A78E18C0197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III. Navigation models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6EEBBF5-8862-93EC-9E57-7122665D59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0095" y="1833630"/>
            <a:ext cx="2471537" cy="4857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951248-27EC-D063-4E7B-641C000B2D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r="975"/>
          <a:stretch/>
        </p:blipFill>
        <p:spPr>
          <a:xfrm>
            <a:off x="7805066" y="1899790"/>
            <a:ext cx="2067199" cy="4685159"/>
          </a:xfrm>
          <a:prstGeom prst="roundRect">
            <a:avLst>
              <a:gd name="adj" fmla="val 7410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B323CC-E034-3572-66F6-A8F2218E5E8A}"/>
              </a:ext>
            </a:extLst>
          </p:cNvPr>
          <p:cNvSpPr txBox="1"/>
          <p:nvPr/>
        </p:nvSpPr>
        <p:spPr>
          <a:xfrm>
            <a:off x="660235" y="2305032"/>
            <a:ext cx="3638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 routes, composed of multiple landmarks.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D7F4C-FD62-8374-567A-BA5E10B3E3A2}"/>
              </a:ext>
            </a:extLst>
          </p:cNvPr>
          <p:cNvSpPr txBox="1"/>
          <p:nvPr/>
        </p:nvSpPr>
        <p:spPr>
          <a:xfrm>
            <a:off x="660234" y="3238940"/>
            <a:ext cx="3638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One By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one landmark is loaded at a time;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the next or previous landmark of the route.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8A4A7-4E7E-76A3-C693-786929B96636}"/>
              </a:ext>
            </a:extLst>
          </p:cNvPr>
          <p:cNvSpPr txBox="1"/>
          <p:nvPr/>
        </p:nvSpPr>
        <p:spPr>
          <a:xfrm>
            <a:off x="660233" y="4993266"/>
            <a:ext cx="3638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At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landmarks in the route are loaded and displayed.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41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26719B-A77A-FB00-AACB-3B6C9630B67E}"/>
              </a:ext>
            </a:extLst>
          </p:cNvPr>
          <p:cNvSpPr/>
          <p:nvPr/>
        </p:nvSpPr>
        <p:spPr>
          <a:xfrm>
            <a:off x="2106145" y="3014347"/>
            <a:ext cx="1268443" cy="12684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A630FEF-7D17-3D1D-6A1C-5E7F23E7EE80}"/>
              </a:ext>
            </a:extLst>
          </p:cNvPr>
          <p:cNvSpPr/>
          <p:nvPr/>
        </p:nvSpPr>
        <p:spPr>
          <a:xfrm>
            <a:off x="1330985" y="4633798"/>
            <a:ext cx="2818762" cy="720000"/>
          </a:xfrm>
          <a:custGeom>
            <a:avLst/>
            <a:gdLst>
              <a:gd name="connsiteX0" fmla="*/ 0 w 2818762"/>
              <a:gd name="connsiteY0" fmla="*/ 0 h 720000"/>
              <a:gd name="connsiteX1" fmla="*/ 2818762 w 2818762"/>
              <a:gd name="connsiteY1" fmla="*/ 0 h 720000"/>
              <a:gd name="connsiteX2" fmla="*/ 2818762 w 2818762"/>
              <a:gd name="connsiteY2" fmla="*/ 720000 h 720000"/>
              <a:gd name="connsiteX3" fmla="*/ 0 w 2818762"/>
              <a:gd name="connsiteY3" fmla="*/ 720000 h 720000"/>
              <a:gd name="connsiteX4" fmla="*/ 0 w 28187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8762" h="720000">
                <a:moveTo>
                  <a:pt x="0" y="0"/>
                </a:moveTo>
                <a:lnTo>
                  <a:pt x="2818762" y="0"/>
                </a:lnTo>
                <a:lnTo>
                  <a:pt x="28187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Single landmark navigation</a:t>
            </a:r>
          </a:p>
        </p:txBody>
      </p:sp>
      <p:sp>
        <p:nvSpPr>
          <p:cNvPr id="10" name="Rectangle 9" descr="Route (Two Pins With A Path) with solid fill">
            <a:extLst>
              <a:ext uri="{FF2B5EF4-FFF2-40B4-BE49-F238E27FC236}">
                <a16:creationId xmlns:a16="http://schemas.microsoft.com/office/drawing/2014/main" id="{0937944B-0CCC-3F25-ED30-F9F8105AE4C9}"/>
              </a:ext>
            </a:extLst>
          </p:cNvPr>
          <p:cNvSpPr/>
          <p:nvPr/>
        </p:nvSpPr>
        <p:spPr>
          <a:xfrm>
            <a:off x="5418191" y="3014347"/>
            <a:ext cx="1268443" cy="1268443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B5BAC0-0159-24F2-2FE8-8F779331323C}"/>
              </a:ext>
            </a:extLst>
          </p:cNvPr>
          <p:cNvSpPr/>
          <p:nvPr/>
        </p:nvSpPr>
        <p:spPr>
          <a:xfrm>
            <a:off x="4643032" y="4633798"/>
            <a:ext cx="2818762" cy="720000"/>
          </a:xfrm>
          <a:custGeom>
            <a:avLst/>
            <a:gdLst>
              <a:gd name="connsiteX0" fmla="*/ 0 w 2818762"/>
              <a:gd name="connsiteY0" fmla="*/ 0 h 720000"/>
              <a:gd name="connsiteX1" fmla="*/ 2818762 w 2818762"/>
              <a:gd name="connsiteY1" fmla="*/ 0 h 720000"/>
              <a:gd name="connsiteX2" fmla="*/ 2818762 w 2818762"/>
              <a:gd name="connsiteY2" fmla="*/ 720000 h 720000"/>
              <a:gd name="connsiteX3" fmla="*/ 0 w 2818762"/>
              <a:gd name="connsiteY3" fmla="*/ 720000 h 720000"/>
              <a:gd name="connsiteX4" fmla="*/ 0 w 28187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8762" h="720000">
                <a:moveTo>
                  <a:pt x="0" y="0"/>
                </a:moveTo>
                <a:lnTo>
                  <a:pt x="2818762" y="0"/>
                </a:lnTo>
                <a:lnTo>
                  <a:pt x="28187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Route navigation</a:t>
            </a:r>
          </a:p>
        </p:txBody>
      </p:sp>
      <p:sp>
        <p:nvSpPr>
          <p:cNvPr id="14" name="Rectangle 13" descr="Target with solid fill">
            <a:extLst>
              <a:ext uri="{FF2B5EF4-FFF2-40B4-BE49-F238E27FC236}">
                <a16:creationId xmlns:a16="http://schemas.microsoft.com/office/drawing/2014/main" id="{13CA7580-EF5D-C846-3B95-81A7B66A963E}"/>
              </a:ext>
            </a:extLst>
          </p:cNvPr>
          <p:cNvSpPr/>
          <p:nvPr/>
        </p:nvSpPr>
        <p:spPr>
          <a:xfrm>
            <a:off x="8730238" y="3014347"/>
            <a:ext cx="1268443" cy="1268443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0B25794-B56E-6F78-C62A-F57E736AB87E}"/>
              </a:ext>
            </a:extLst>
          </p:cNvPr>
          <p:cNvSpPr/>
          <p:nvPr/>
        </p:nvSpPr>
        <p:spPr>
          <a:xfrm>
            <a:off x="7955078" y="4633798"/>
            <a:ext cx="2818762" cy="720000"/>
          </a:xfrm>
          <a:custGeom>
            <a:avLst/>
            <a:gdLst>
              <a:gd name="connsiteX0" fmla="*/ 0 w 2818762"/>
              <a:gd name="connsiteY0" fmla="*/ 0 h 720000"/>
              <a:gd name="connsiteX1" fmla="*/ 2818762 w 2818762"/>
              <a:gd name="connsiteY1" fmla="*/ 0 h 720000"/>
              <a:gd name="connsiteX2" fmla="*/ 2818762 w 2818762"/>
              <a:gd name="connsiteY2" fmla="*/ 720000 h 720000"/>
              <a:gd name="connsiteX3" fmla="*/ 0 w 2818762"/>
              <a:gd name="connsiteY3" fmla="*/ 720000 h 720000"/>
              <a:gd name="connsiteX4" fmla="*/ 0 w 28187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8762" h="720000">
                <a:moveTo>
                  <a:pt x="0" y="0"/>
                </a:moveTo>
                <a:lnTo>
                  <a:pt x="2818762" y="0"/>
                </a:lnTo>
                <a:lnTo>
                  <a:pt x="28187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/>
              <a:t>Proximity navigation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A08D84-90E2-3DBB-D9ED-1CBEA7E3A7BA}"/>
              </a:ext>
            </a:extLst>
          </p:cNvPr>
          <p:cNvGrpSpPr/>
          <p:nvPr/>
        </p:nvGrpSpPr>
        <p:grpSpPr>
          <a:xfrm>
            <a:off x="8309767" y="0"/>
            <a:ext cx="3882233" cy="360219"/>
            <a:chOff x="8306227" y="-7684"/>
            <a:chExt cx="3882233" cy="360219"/>
          </a:xfrm>
        </p:grpSpPr>
        <p:sp>
          <p:nvSpPr>
            <p:cNvPr id="4" name="Rectangle: Single Corner Rounded 3">
              <a:extLst>
                <a:ext uri="{FF2B5EF4-FFF2-40B4-BE49-F238E27FC236}">
                  <a16:creationId xmlns:a16="http://schemas.microsoft.com/office/drawing/2014/main" id="{DD581175-F28F-4DD9-AEB5-C3B16FB42880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40FFAC9-83CA-9858-D1F6-C10CA22BD35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III. Navigation models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38AEDCD-6DAE-3FD4-0621-B3175C1AEE03}"/>
              </a:ext>
            </a:extLst>
          </p:cNvPr>
          <p:cNvSpPr txBox="1">
            <a:spLocks/>
          </p:cNvSpPr>
          <p:nvPr/>
        </p:nvSpPr>
        <p:spPr>
          <a:xfrm>
            <a:off x="1824614" y="720434"/>
            <a:ext cx="9202851" cy="82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Examples of landmark navigation</a:t>
            </a:r>
            <a:endParaRPr lang="en-US" dirty="0"/>
          </a:p>
        </p:txBody>
      </p:sp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7E29E7BB-5FF9-C75C-F917-71C5C9C708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77362" y="899505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4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100">
        <p159:morph option="byObject"/>
      </p:transition>
    </mc:Choice>
    <mc:Fallback xmlns="">
      <p:transition spd="med" advClick="0" advTm="1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5A02194C-5C32-4FF0-898E-D9B65F71B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FE4AC6-8995-B764-C081-99A36C4FAB95}"/>
              </a:ext>
            </a:extLst>
          </p:cNvPr>
          <p:cNvSpPr/>
          <p:nvPr/>
        </p:nvSpPr>
        <p:spPr>
          <a:xfrm>
            <a:off x="0" y="0"/>
            <a:ext cx="1219179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2361" y="862012"/>
            <a:ext cx="4211535" cy="5133975"/>
          </a:xfrm>
        </p:spPr>
        <p:txBody>
          <a:bodyPr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700" b="1" i="0" u="none" strike="noStrike" baseline="0" dirty="0">
                <a:solidFill>
                  <a:schemeClr val="bg1">
                    <a:lumMod val="85000"/>
                  </a:schemeClr>
                </a:solidFill>
              </a:rPr>
              <a:t>Contents</a:t>
            </a:r>
            <a:br>
              <a:rPr lang="en-GB" sz="1800" b="1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</a:br>
            <a:br>
              <a:rPr lang="en-GB" sz="1800" b="1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</a:br>
            <a:r>
              <a:rPr lang="en-GB" sz="1800" b="1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1. Introduction</a:t>
            </a:r>
            <a:br>
              <a:rPr lang="en-GB" sz="1800" b="1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</a:br>
            <a:r>
              <a:rPr lang="en-GB" sz="1800" b="1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2. Literature review</a:t>
            </a:r>
            <a:br>
              <a:rPr lang="en-GB" sz="1800" b="1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</a:br>
            <a:r>
              <a:rPr lang="en-GB" sz="1800" b="1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3. Coordinate systems</a:t>
            </a:r>
            <a:br>
              <a:rPr lang="en-GB" sz="1800" b="1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</a:br>
            <a:r>
              <a:rPr lang="en-GB" sz="1800" b="1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4. </a:t>
            </a:r>
            <a:r>
              <a:rPr lang="en-GB" sz="1800" b="1" i="0" u="none" strike="noStrike" baseline="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WanderAR</a:t>
            </a:r>
            <a:r>
              <a:rPr lang="en-GB" sz="1800" b="1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: Server Side</a:t>
            </a:r>
            <a:br>
              <a:rPr lang="en-GB" sz="18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</a:br>
            <a:r>
              <a:rPr lang="fr-FR" sz="1800" b="1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5. </a:t>
            </a:r>
            <a:r>
              <a:rPr lang="fr-FR" sz="1800" b="1" i="0" u="none" strike="noStrike" baseline="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WanderAR</a:t>
            </a:r>
            <a:r>
              <a:rPr lang="fr-FR" sz="1800" b="1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: Client Application</a:t>
            </a:r>
            <a:br>
              <a:rPr lang="en-GB" sz="18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</a:br>
            <a:r>
              <a:rPr lang="en-US" sz="1800" b="1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6. Conclusions and future work</a:t>
            </a:r>
            <a:br>
              <a:rPr lang="en-US" sz="1800" b="1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</a:br>
            <a:br>
              <a:rPr lang="en-US" sz="1800" b="1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</a:br>
            <a:r>
              <a:rPr lang="en-GB" sz="1800" b="1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Bibliography</a:t>
            </a:r>
            <a:endParaRPr lang="en-US" sz="27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1776ED6-F0C9-44DC-8CB5-8EC765E62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097" y="0"/>
            <a:ext cx="6967702" cy="6858000"/>
          </a:xfrm>
          <a:custGeom>
            <a:avLst/>
            <a:gdLst>
              <a:gd name="connsiteX0" fmla="*/ 0 w 6967702"/>
              <a:gd name="connsiteY0" fmla="*/ 0 h 6858000"/>
              <a:gd name="connsiteX1" fmla="*/ 6967702 w 6967702"/>
              <a:gd name="connsiteY1" fmla="*/ 0 h 6858000"/>
              <a:gd name="connsiteX2" fmla="*/ 6609336 w 6967702"/>
              <a:gd name="connsiteY2" fmla="*/ 8919 h 6858000"/>
              <a:gd name="connsiteX3" fmla="*/ 0 w 69677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7702" h="6858000">
                <a:moveTo>
                  <a:pt x="0" y="0"/>
                </a:moveTo>
                <a:lnTo>
                  <a:pt x="6967702" y="0"/>
                </a:lnTo>
                <a:lnTo>
                  <a:pt x="6609336" y="8919"/>
                </a:lnTo>
                <a:cubicBezTo>
                  <a:pt x="2927707" y="192598"/>
                  <a:pt x="0" y="3188792"/>
                  <a:pt x="0" y="685800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61926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rget with solid fill">
            <a:extLst>
              <a:ext uri="{FF2B5EF4-FFF2-40B4-BE49-F238E27FC236}">
                <a16:creationId xmlns:a16="http://schemas.microsoft.com/office/drawing/2014/main" id="{E453F96C-AB12-1574-5A79-6E27B5692F02}"/>
              </a:ext>
            </a:extLst>
          </p:cNvPr>
          <p:cNvSpPr/>
          <p:nvPr/>
        </p:nvSpPr>
        <p:spPr>
          <a:xfrm>
            <a:off x="9759021" y="455669"/>
            <a:ext cx="1268443" cy="12684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40BBEC-5DAC-0626-FED8-6C787CF39686}"/>
              </a:ext>
            </a:extLst>
          </p:cNvPr>
          <p:cNvSpPr/>
          <p:nvPr/>
        </p:nvSpPr>
        <p:spPr>
          <a:xfrm>
            <a:off x="1164534" y="631348"/>
            <a:ext cx="9862930" cy="917086"/>
          </a:xfrm>
          <a:custGeom>
            <a:avLst/>
            <a:gdLst>
              <a:gd name="connsiteX0" fmla="*/ 0 w 2818762"/>
              <a:gd name="connsiteY0" fmla="*/ 0 h 720000"/>
              <a:gd name="connsiteX1" fmla="*/ 2818762 w 2818762"/>
              <a:gd name="connsiteY1" fmla="*/ 0 h 720000"/>
              <a:gd name="connsiteX2" fmla="*/ 2818762 w 2818762"/>
              <a:gd name="connsiteY2" fmla="*/ 720000 h 720000"/>
              <a:gd name="connsiteX3" fmla="*/ 0 w 2818762"/>
              <a:gd name="connsiteY3" fmla="*/ 720000 h 720000"/>
              <a:gd name="connsiteX4" fmla="*/ 0 w 28187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8762" h="720000">
                <a:moveTo>
                  <a:pt x="0" y="0"/>
                </a:moveTo>
                <a:lnTo>
                  <a:pt x="2818762" y="0"/>
                </a:lnTo>
                <a:lnTo>
                  <a:pt x="28187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marL="0" lvl="0" indent="0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b="1" kern="1200" dirty="0">
                <a:latin typeface="+mj-lt"/>
              </a:rPr>
              <a:t>Proximity navigation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B9C37D-512B-E87A-3292-0C1CECBB9DFD}"/>
              </a:ext>
            </a:extLst>
          </p:cNvPr>
          <p:cNvSpPr/>
          <p:nvPr/>
        </p:nvSpPr>
        <p:spPr>
          <a:xfrm>
            <a:off x="-4817411" y="0"/>
            <a:ext cx="1268443" cy="126844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D2B8989-665C-D89E-C8E1-9CAEA6ED9B32}"/>
              </a:ext>
            </a:extLst>
          </p:cNvPr>
          <p:cNvSpPr/>
          <p:nvPr/>
        </p:nvSpPr>
        <p:spPr>
          <a:xfrm>
            <a:off x="-5592571" y="1619451"/>
            <a:ext cx="2818762" cy="720000"/>
          </a:xfrm>
          <a:custGeom>
            <a:avLst/>
            <a:gdLst>
              <a:gd name="connsiteX0" fmla="*/ 0 w 2818762"/>
              <a:gd name="connsiteY0" fmla="*/ 0 h 720000"/>
              <a:gd name="connsiteX1" fmla="*/ 2818762 w 2818762"/>
              <a:gd name="connsiteY1" fmla="*/ 0 h 720000"/>
              <a:gd name="connsiteX2" fmla="*/ 2818762 w 2818762"/>
              <a:gd name="connsiteY2" fmla="*/ 720000 h 720000"/>
              <a:gd name="connsiteX3" fmla="*/ 0 w 2818762"/>
              <a:gd name="connsiteY3" fmla="*/ 720000 h 720000"/>
              <a:gd name="connsiteX4" fmla="*/ 0 w 28187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8762" h="720000">
                <a:moveTo>
                  <a:pt x="0" y="0"/>
                </a:moveTo>
                <a:lnTo>
                  <a:pt x="2818762" y="0"/>
                </a:lnTo>
                <a:lnTo>
                  <a:pt x="28187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Single landmark navigation</a:t>
            </a:r>
          </a:p>
        </p:txBody>
      </p:sp>
      <p:sp>
        <p:nvSpPr>
          <p:cNvPr id="10" name="Rectangle 9" descr="Route (Two Pins With A Path) with solid fill">
            <a:extLst>
              <a:ext uri="{FF2B5EF4-FFF2-40B4-BE49-F238E27FC236}">
                <a16:creationId xmlns:a16="http://schemas.microsoft.com/office/drawing/2014/main" id="{01F1DD71-2DEA-BB0D-467E-A244AD4B2C94}"/>
              </a:ext>
            </a:extLst>
          </p:cNvPr>
          <p:cNvSpPr/>
          <p:nvPr/>
        </p:nvSpPr>
        <p:spPr>
          <a:xfrm>
            <a:off x="-4817411" y="5732147"/>
            <a:ext cx="1268443" cy="1268443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4A81423-54BD-EA59-446C-CF8A6FBDD30C}"/>
              </a:ext>
            </a:extLst>
          </p:cNvPr>
          <p:cNvSpPr/>
          <p:nvPr/>
        </p:nvSpPr>
        <p:spPr>
          <a:xfrm>
            <a:off x="-5592570" y="7351598"/>
            <a:ext cx="2818762" cy="720000"/>
          </a:xfrm>
          <a:custGeom>
            <a:avLst/>
            <a:gdLst>
              <a:gd name="connsiteX0" fmla="*/ 0 w 2818762"/>
              <a:gd name="connsiteY0" fmla="*/ 0 h 720000"/>
              <a:gd name="connsiteX1" fmla="*/ 2818762 w 2818762"/>
              <a:gd name="connsiteY1" fmla="*/ 0 h 720000"/>
              <a:gd name="connsiteX2" fmla="*/ 2818762 w 2818762"/>
              <a:gd name="connsiteY2" fmla="*/ 720000 h 720000"/>
              <a:gd name="connsiteX3" fmla="*/ 0 w 2818762"/>
              <a:gd name="connsiteY3" fmla="*/ 720000 h 720000"/>
              <a:gd name="connsiteX4" fmla="*/ 0 w 28187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8762" h="720000">
                <a:moveTo>
                  <a:pt x="0" y="0"/>
                </a:moveTo>
                <a:lnTo>
                  <a:pt x="2818762" y="0"/>
                </a:lnTo>
                <a:lnTo>
                  <a:pt x="28187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Route navigation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55E6B5-BF71-10BF-07AF-D1E47FD40ED2}"/>
              </a:ext>
            </a:extLst>
          </p:cNvPr>
          <p:cNvGrpSpPr/>
          <p:nvPr/>
        </p:nvGrpSpPr>
        <p:grpSpPr>
          <a:xfrm>
            <a:off x="8309767" y="0"/>
            <a:ext cx="3882233" cy="360219"/>
            <a:chOff x="8306227" y="-7684"/>
            <a:chExt cx="3882233" cy="360219"/>
          </a:xfrm>
        </p:grpSpPr>
        <p:sp>
          <p:nvSpPr>
            <p:cNvPr id="14" name="Rectangle: Single Corner Rounded 13">
              <a:extLst>
                <a:ext uri="{FF2B5EF4-FFF2-40B4-BE49-F238E27FC236}">
                  <a16:creationId xmlns:a16="http://schemas.microsoft.com/office/drawing/2014/main" id="{3949146C-6B1E-68C2-74E2-888D40D0C6F4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D24CBDCB-14B3-0D84-7340-B2C84F07A2A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III. Navigation models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A467878-C559-B613-B976-1ADB5E8BDBD1}"/>
              </a:ext>
            </a:extLst>
          </p:cNvPr>
          <p:cNvSpPr txBox="1"/>
          <p:nvPr/>
        </p:nvSpPr>
        <p:spPr>
          <a:xfrm>
            <a:off x="660235" y="2305032"/>
            <a:ext cx="3638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landmarks in a selected radius are loaded.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7" name="Picture 16" descr="A black circle with red dots&#10;&#10;Description automatically generated">
            <a:extLst>
              <a:ext uri="{FF2B5EF4-FFF2-40B4-BE49-F238E27FC236}">
                <a16:creationId xmlns:a16="http://schemas.microsoft.com/office/drawing/2014/main" id="{53D9350E-AFB9-1588-B568-B5F9A348938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" r="2300" b="1420"/>
          <a:stretch/>
        </p:blipFill>
        <p:spPr>
          <a:xfrm>
            <a:off x="1475769" y="3142591"/>
            <a:ext cx="3555200" cy="3410610"/>
          </a:xfrm>
          <a:prstGeom prst="rect">
            <a:avLst/>
          </a:prstGeom>
        </p:spPr>
      </p:pic>
      <p:pic>
        <p:nvPicPr>
          <p:cNvPr id="7" name="Picture 6" descr="A map of the island&#10;&#10;Description automatically generated">
            <a:extLst>
              <a:ext uri="{FF2B5EF4-FFF2-40B4-BE49-F238E27FC236}">
                <a16:creationId xmlns:a16="http://schemas.microsoft.com/office/drawing/2014/main" id="{0264E4D1-D8F2-13D7-B399-4CEC03381B9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"/>
          <a:stretch/>
        </p:blipFill>
        <p:spPr>
          <a:xfrm>
            <a:off x="1475766" y="3142591"/>
            <a:ext cx="3555201" cy="3410610"/>
          </a:xfrm>
          <a:prstGeom prst="rect">
            <a:avLst/>
          </a:prstGeom>
        </p:spPr>
      </p:pic>
      <p:pic>
        <p:nvPicPr>
          <p:cNvPr id="5" name="Picture 4" descr="A black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1E79BB66-7E7B-CB1E-8FD2-B435300B518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515" y="1398892"/>
            <a:ext cx="2471536" cy="48277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592CB5-12D9-664A-D323-5F01C102F6B9}"/>
              </a:ext>
            </a:extLst>
          </p:cNvPr>
          <p:cNvSpPr txBox="1"/>
          <p:nvPr/>
        </p:nvSpPr>
        <p:spPr>
          <a:xfrm>
            <a:off x="5030967" y="3627015"/>
            <a:ext cx="1336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Radius:</a:t>
            </a:r>
          </a:p>
          <a:p>
            <a:r>
              <a:rPr lang="en-US" b="1" dirty="0"/>
              <a:t>500</a:t>
            </a:r>
            <a:r>
              <a:rPr lang="en-US" dirty="0"/>
              <a:t>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5066A0-6E1A-6E83-43F5-F232D12F5D11}"/>
              </a:ext>
            </a:extLst>
          </p:cNvPr>
          <p:cNvSpPr txBox="1"/>
          <p:nvPr/>
        </p:nvSpPr>
        <p:spPr>
          <a:xfrm>
            <a:off x="5030967" y="3627015"/>
            <a:ext cx="133653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Radius:</a:t>
            </a:r>
          </a:p>
          <a:p>
            <a:r>
              <a:rPr lang="en-US" b="1" dirty="0"/>
              <a:t>1000</a:t>
            </a:r>
            <a:r>
              <a:rPr lang="en-US" dirty="0"/>
              <a:t>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417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0D2B-02B2-81EE-E08F-44D41C507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882" y="720434"/>
            <a:ext cx="9218583" cy="918000"/>
          </a:xfrm>
        </p:spPr>
        <p:txBody>
          <a:bodyPr/>
          <a:lstStyle/>
          <a:p>
            <a:r>
              <a:rPr lang="en-GB" dirty="0"/>
              <a:t>Real-world localisation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6F7F2-0F11-06DD-32FD-FC78A29D9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4745372" cy="1001684"/>
          </a:xfrm>
        </p:spPr>
        <p:txBody>
          <a:bodyPr/>
          <a:lstStyle/>
          <a:p>
            <a:r>
              <a:rPr lang="en-US" dirty="0"/>
              <a:t>Device geodetic coordinates</a:t>
            </a:r>
          </a:p>
          <a:p>
            <a:r>
              <a:rPr lang="en-US" dirty="0"/>
              <a:t>Device orientation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EA7677-287E-41CF-1204-9D1EEAAD9B7C}"/>
              </a:ext>
            </a:extLst>
          </p:cNvPr>
          <p:cNvGrpSpPr/>
          <p:nvPr/>
        </p:nvGrpSpPr>
        <p:grpSpPr>
          <a:xfrm>
            <a:off x="8309767" y="0"/>
            <a:ext cx="3882233" cy="360219"/>
            <a:chOff x="8306227" y="-7684"/>
            <a:chExt cx="3882233" cy="360219"/>
          </a:xfrm>
        </p:grpSpPr>
        <p:sp>
          <p:nvSpPr>
            <p:cNvPr id="5" name="Rectangle: Single Corner Rounded 4">
              <a:extLst>
                <a:ext uri="{FF2B5EF4-FFF2-40B4-BE49-F238E27FC236}">
                  <a16:creationId xmlns:a16="http://schemas.microsoft.com/office/drawing/2014/main" id="{4C8F73C9-AF12-955B-DB33-6FF01F417DE4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0203619-B95A-C904-E41D-F12A8B5EC0F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IV. </a:t>
              </a:r>
              <a:r>
                <a:rPr lang="en-US" sz="1600" b="0" dirty="0" err="1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Localisation</a:t>
              </a:r>
              <a:endParaRPr lang="en-US" sz="1600" b="0" dirty="0">
                <a:solidFill>
                  <a:schemeClr val="bg1"/>
                </a:solidFill>
                <a:effectLst>
                  <a:innerShdw blurRad="12700" dist="50800" dir="13500000">
                    <a:prstClr val="black">
                      <a:alpha val="22000"/>
                    </a:prstClr>
                  </a:innerShdw>
                </a:effectLst>
                <a:latin typeface="+mn-l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B01C35-5197-0ED5-F50F-814794F6B4B7}"/>
              </a:ext>
            </a:extLst>
          </p:cNvPr>
          <p:cNvGrpSpPr/>
          <p:nvPr/>
        </p:nvGrpSpPr>
        <p:grpSpPr>
          <a:xfrm>
            <a:off x="1077362" y="3429000"/>
            <a:ext cx="6136546" cy="3038604"/>
            <a:chOff x="1077362" y="3429000"/>
            <a:chExt cx="6136546" cy="3038604"/>
          </a:xfrm>
        </p:grpSpPr>
        <p:pic>
          <p:nvPicPr>
            <p:cNvPr id="10" name="Picture 9" descr="A large building with a triangular object in the middle&#10;&#10;Description automatically generated">
              <a:extLst>
                <a:ext uri="{FF2B5EF4-FFF2-40B4-BE49-F238E27FC236}">
                  <a16:creationId xmlns:a16="http://schemas.microsoft.com/office/drawing/2014/main" id="{E595B8C8-2493-6943-2B6C-4B44199AF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362" y="3798332"/>
              <a:ext cx="4745372" cy="266927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272BB4-3BC9-FACE-536D-DA217124AE0E}"/>
                </a:ext>
              </a:extLst>
            </p:cNvPr>
            <p:cNvSpPr txBox="1"/>
            <p:nvPr/>
          </p:nvSpPr>
          <p:spPr>
            <a:xfrm>
              <a:off x="1077362" y="3429000"/>
              <a:ext cx="6136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Google’s</a:t>
              </a:r>
              <a:r>
                <a:rPr lang="en-US" dirty="0"/>
                <a:t> </a:t>
              </a:r>
              <a:r>
                <a:rPr lang="en-US" b="1" dirty="0"/>
                <a:t>Geospatial</a:t>
              </a:r>
              <a:r>
                <a:rPr lang="en-US" dirty="0"/>
                <a:t> </a:t>
              </a:r>
              <a:r>
                <a:rPr lang="en-US" b="1" dirty="0"/>
                <a:t>API</a:t>
              </a:r>
            </a:p>
          </p:txBody>
        </p:sp>
      </p:grpSp>
      <p:pic>
        <p:nvPicPr>
          <p:cNvPr id="16" name="Graphic 15" descr="Badge 4 with solid fill">
            <a:extLst>
              <a:ext uri="{FF2B5EF4-FFF2-40B4-BE49-F238E27FC236}">
                <a16:creationId xmlns:a16="http://schemas.microsoft.com/office/drawing/2014/main" id="{53D49E23-768C-BA87-A443-F03A5837B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362" y="987302"/>
            <a:ext cx="731520" cy="73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327D12-9DAE-17D3-DC9D-2BD80A52E1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r="975"/>
          <a:stretch/>
        </p:blipFill>
        <p:spPr>
          <a:xfrm>
            <a:off x="7945428" y="1135657"/>
            <a:ext cx="2186708" cy="4956018"/>
          </a:xfrm>
          <a:prstGeom prst="roundRect">
            <a:avLst>
              <a:gd name="adj" fmla="val 7410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712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1A636-D83B-8EA3-73E4-11270216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882" y="720434"/>
            <a:ext cx="9218583" cy="918000"/>
          </a:xfrm>
        </p:spPr>
        <p:txBody>
          <a:bodyPr/>
          <a:lstStyle/>
          <a:p>
            <a:r>
              <a:rPr lang="en-US" dirty="0"/>
              <a:t>Landmark positioning and navigation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F34096-22EB-FDC7-F9E6-6A7EF1291E3D}"/>
              </a:ext>
            </a:extLst>
          </p:cNvPr>
          <p:cNvGrpSpPr/>
          <p:nvPr/>
        </p:nvGrpSpPr>
        <p:grpSpPr>
          <a:xfrm>
            <a:off x="8309767" y="0"/>
            <a:ext cx="3882233" cy="360219"/>
            <a:chOff x="8306227" y="-7684"/>
            <a:chExt cx="3882233" cy="360219"/>
          </a:xfrm>
        </p:grpSpPr>
        <p:sp>
          <p:nvSpPr>
            <p:cNvPr id="5" name="Rectangle: Single Corner Rounded 4">
              <a:extLst>
                <a:ext uri="{FF2B5EF4-FFF2-40B4-BE49-F238E27FC236}">
                  <a16:creationId xmlns:a16="http://schemas.microsoft.com/office/drawing/2014/main" id="{440184C4-60CD-C926-34D0-7770F5917E75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748F5CA8-1208-0DE0-37D2-0BC3FA5C27D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V. Landmark positioning</a:t>
              </a:r>
            </a:p>
          </p:txBody>
        </p:sp>
      </p:grpSp>
      <p:pic>
        <p:nvPicPr>
          <p:cNvPr id="16" name="Graphic 15" descr="Badge 5 with solid fill">
            <a:extLst>
              <a:ext uri="{FF2B5EF4-FFF2-40B4-BE49-F238E27FC236}">
                <a16:creationId xmlns:a16="http://schemas.microsoft.com/office/drawing/2014/main" id="{FD752267-247F-3136-6BF7-FC0BAF357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362" y="987302"/>
            <a:ext cx="731520" cy="731520"/>
          </a:xfrm>
          <a:prstGeom prst="rect">
            <a:avLst/>
          </a:prstGeom>
        </p:spPr>
      </p:pic>
      <p:pic>
        <p:nvPicPr>
          <p:cNvPr id="17" name="Geo" descr="A diagram of a sphere with lines and a red line&#10;&#10;Description automatically generated">
            <a:extLst>
              <a:ext uri="{FF2B5EF4-FFF2-40B4-BE49-F238E27FC236}">
                <a16:creationId xmlns:a16="http://schemas.microsoft.com/office/drawing/2014/main" id="{13152519-E49F-7678-13DE-2AC88F1B9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751" y="1638434"/>
            <a:ext cx="5846178" cy="44991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A71EFC-B771-C380-521F-0E797D07D321}"/>
              </a:ext>
            </a:extLst>
          </p:cNvPr>
          <p:cNvSpPr txBox="1"/>
          <p:nvPr/>
        </p:nvSpPr>
        <p:spPr>
          <a:xfrm>
            <a:off x="3154008" y="6245157"/>
            <a:ext cx="495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Geodetic</a:t>
            </a:r>
            <a:r>
              <a:rPr lang="en-US" dirty="0"/>
              <a:t>: latitude (</a:t>
            </a:r>
            <a:r>
              <a:rPr lang="el-GR" i="0" dirty="0">
                <a:effectLst/>
                <a:latin typeface="Arial" panose="020B0604020202020204" pitchFamily="34" charset="0"/>
              </a:rPr>
              <a:t>φ</a:t>
            </a:r>
            <a:r>
              <a:rPr lang="en-US" dirty="0"/>
              <a:t>), longitude(</a:t>
            </a:r>
            <a:r>
              <a:rPr lang="el-GR" b="0" i="0" dirty="0">
                <a:effectLst/>
              </a:rPr>
              <a:t>λ</a:t>
            </a:r>
            <a:r>
              <a:rPr lang="en-US" b="0" i="0" dirty="0">
                <a:effectLst/>
              </a:rPr>
              <a:t>)</a:t>
            </a:r>
            <a:r>
              <a:rPr lang="en-US" dirty="0"/>
              <a:t>, altitude(</a:t>
            </a:r>
            <a:r>
              <a:rPr lang="en-US" b="1" dirty="0"/>
              <a:t>h</a:t>
            </a:r>
            <a:r>
              <a:rPr lang="en-US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8510687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1A636-D83B-8EA3-73E4-11270216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918000"/>
          </a:xfrm>
        </p:spPr>
        <p:txBody>
          <a:bodyPr/>
          <a:lstStyle/>
          <a:p>
            <a:r>
              <a:rPr lang="en-US" dirty="0"/>
              <a:t>Long distance </a:t>
            </a:r>
            <a:r>
              <a:rPr lang="en-US" b="0" dirty="0"/>
              <a:t>(&gt; 50km)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F34096-22EB-FDC7-F9E6-6A7EF1291E3D}"/>
              </a:ext>
            </a:extLst>
          </p:cNvPr>
          <p:cNvGrpSpPr/>
          <p:nvPr/>
        </p:nvGrpSpPr>
        <p:grpSpPr>
          <a:xfrm>
            <a:off x="8309767" y="0"/>
            <a:ext cx="3882233" cy="360219"/>
            <a:chOff x="8306227" y="-7684"/>
            <a:chExt cx="3882233" cy="360219"/>
          </a:xfrm>
        </p:grpSpPr>
        <p:sp>
          <p:nvSpPr>
            <p:cNvPr id="5" name="Rectangle: Single Corner Rounded 4">
              <a:extLst>
                <a:ext uri="{FF2B5EF4-FFF2-40B4-BE49-F238E27FC236}">
                  <a16:creationId xmlns:a16="http://schemas.microsoft.com/office/drawing/2014/main" id="{440184C4-60CD-C926-34D0-7770F5917E75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748F5CA8-1208-0DE0-37D2-0BC3FA5C27D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V. Landmark positioning</a:t>
              </a:r>
            </a:p>
          </p:txBody>
        </p:sp>
      </p:grpSp>
      <p:pic>
        <p:nvPicPr>
          <p:cNvPr id="9" name="ENU" descr="A diagram of a sphere with lines and arrows&#10;&#10;Description automatically generated" hidden="1">
            <a:extLst>
              <a:ext uri="{FF2B5EF4-FFF2-40B4-BE49-F238E27FC236}">
                <a16:creationId xmlns:a16="http://schemas.microsoft.com/office/drawing/2014/main" id="{0EF72272-CCC7-330D-7522-F0E99A1F3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841" y="1763273"/>
            <a:ext cx="6381750" cy="4819650"/>
          </a:xfrm>
          <a:prstGeom prst="rect">
            <a:avLst/>
          </a:prstGeom>
        </p:spPr>
      </p:pic>
      <p:pic>
        <p:nvPicPr>
          <p:cNvPr id="11" name="Geo" descr="A diagram of a sphere with lines and a red line&#10;&#10;Description automatically generated">
            <a:extLst>
              <a:ext uri="{FF2B5EF4-FFF2-40B4-BE49-F238E27FC236}">
                <a16:creationId xmlns:a16="http://schemas.microsoft.com/office/drawing/2014/main" id="{C1B12C0D-A3F6-DBE6-1986-3D435C7C2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2" y="1638434"/>
            <a:ext cx="5846178" cy="4499132"/>
          </a:xfrm>
          <a:prstGeom prst="rect">
            <a:avLst/>
          </a:prstGeom>
        </p:spPr>
      </p:pic>
      <p:pic>
        <p:nvPicPr>
          <p:cNvPr id="7" name="ECEF" descr="A diagram of a sphere with lines and a red line&#10;&#10;Description automatically generated">
            <a:extLst>
              <a:ext uri="{FF2B5EF4-FFF2-40B4-BE49-F238E27FC236}">
                <a16:creationId xmlns:a16="http://schemas.microsoft.com/office/drawing/2014/main" id="{8901F243-6952-C571-C428-86A3853B2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24" y="1638434"/>
            <a:ext cx="5721325" cy="4499132"/>
          </a:xfr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E6D9D19-4AA8-A8A3-02A5-986E43B66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794726" y="346072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rgbClr val="637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930843-BB05-85A7-F0D5-AEB7F3C787E1}"/>
              </a:ext>
            </a:extLst>
          </p:cNvPr>
          <p:cNvSpPr txBox="1"/>
          <p:nvPr/>
        </p:nvSpPr>
        <p:spPr>
          <a:xfrm>
            <a:off x="646699" y="6245157"/>
            <a:ext cx="495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Geodetic</a:t>
            </a:r>
            <a:r>
              <a:rPr lang="en-US" dirty="0"/>
              <a:t>: latitude (</a:t>
            </a:r>
            <a:r>
              <a:rPr lang="el-GR" i="0" dirty="0">
                <a:effectLst/>
                <a:latin typeface="Arial" panose="020B0604020202020204" pitchFamily="34" charset="0"/>
              </a:rPr>
              <a:t>φ</a:t>
            </a:r>
            <a:r>
              <a:rPr lang="en-US" dirty="0"/>
              <a:t>), longitude(</a:t>
            </a:r>
            <a:r>
              <a:rPr lang="el-GR" b="0" i="0" dirty="0">
                <a:effectLst/>
              </a:rPr>
              <a:t>λ</a:t>
            </a:r>
            <a:r>
              <a:rPr lang="en-US" b="0" i="0" dirty="0">
                <a:effectLst/>
              </a:rPr>
              <a:t>)</a:t>
            </a:r>
            <a:r>
              <a:rPr lang="en-US" dirty="0"/>
              <a:t>, altitude(</a:t>
            </a:r>
            <a:r>
              <a:rPr lang="en-US" b="1" dirty="0"/>
              <a:t>h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E72B2-6163-F741-FB7C-700A0C7B9735}"/>
              </a:ext>
            </a:extLst>
          </p:cNvPr>
          <p:cNvSpPr txBox="1"/>
          <p:nvPr/>
        </p:nvSpPr>
        <p:spPr>
          <a:xfrm>
            <a:off x="7048674" y="6215973"/>
            <a:ext cx="335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Earth-First-Earth-Centre</a:t>
            </a:r>
            <a:r>
              <a:rPr lang="en-US" dirty="0"/>
              <a:t>: X, Y, 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40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1A636-D83B-8EA3-73E4-11270216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918000"/>
          </a:xfrm>
        </p:spPr>
        <p:txBody>
          <a:bodyPr/>
          <a:lstStyle/>
          <a:p>
            <a:r>
              <a:rPr lang="en-US" dirty="0"/>
              <a:t>Long distance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F34096-22EB-FDC7-F9E6-6A7EF1291E3D}"/>
              </a:ext>
            </a:extLst>
          </p:cNvPr>
          <p:cNvGrpSpPr/>
          <p:nvPr/>
        </p:nvGrpSpPr>
        <p:grpSpPr>
          <a:xfrm>
            <a:off x="8309767" y="0"/>
            <a:ext cx="3882233" cy="360219"/>
            <a:chOff x="8306227" y="-7684"/>
            <a:chExt cx="3882233" cy="360219"/>
          </a:xfrm>
        </p:grpSpPr>
        <p:sp>
          <p:nvSpPr>
            <p:cNvPr id="5" name="Rectangle: Single Corner Rounded 4">
              <a:extLst>
                <a:ext uri="{FF2B5EF4-FFF2-40B4-BE49-F238E27FC236}">
                  <a16:creationId xmlns:a16="http://schemas.microsoft.com/office/drawing/2014/main" id="{440184C4-60CD-C926-34D0-7770F5917E75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748F5CA8-1208-0DE0-37D2-0BC3FA5C27D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V. Landmark positioning</a:t>
              </a:r>
            </a:p>
          </p:txBody>
        </p:sp>
      </p:grpSp>
      <p:pic>
        <p:nvPicPr>
          <p:cNvPr id="9" name="ENU" descr="A diagram of a sphere with lines and arrows&#10;&#10;Description automatically generated">
            <a:extLst>
              <a:ext uri="{FF2B5EF4-FFF2-40B4-BE49-F238E27FC236}">
                <a16:creationId xmlns:a16="http://schemas.microsoft.com/office/drawing/2014/main" id="{0EF72272-CCC7-330D-7522-F0E99A1F3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225" y="1696802"/>
            <a:ext cx="6381750" cy="4819650"/>
          </a:xfrm>
          <a:prstGeom prst="rect">
            <a:avLst/>
          </a:prstGeom>
        </p:spPr>
      </p:pic>
      <p:pic>
        <p:nvPicPr>
          <p:cNvPr id="11" name="Geo" descr="A diagram of a sphere with lines and a red line&#10;&#10;Description automatically generated">
            <a:extLst>
              <a:ext uri="{FF2B5EF4-FFF2-40B4-BE49-F238E27FC236}">
                <a16:creationId xmlns:a16="http://schemas.microsoft.com/office/drawing/2014/main" id="{C1B12C0D-A3F6-DBE6-1986-3D435C7C2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016" y="1648162"/>
            <a:ext cx="6200775" cy="4772025"/>
          </a:xfrm>
          <a:prstGeom prst="rect">
            <a:avLst/>
          </a:prstGeom>
        </p:spPr>
      </p:pic>
      <p:pic>
        <p:nvPicPr>
          <p:cNvPr id="7" name="ECEF" descr="A diagram of a sphere with lines and a red line&#10;&#10;Description automatically generated">
            <a:extLst>
              <a:ext uri="{FF2B5EF4-FFF2-40B4-BE49-F238E27FC236}">
                <a16:creationId xmlns:a16="http://schemas.microsoft.com/office/drawing/2014/main" id="{8901F243-6952-C571-C428-86A3853B2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954" y="1638434"/>
            <a:ext cx="6089515" cy="4788669"/>
          </a:xfrm>
        </p:spPr>
      </p:pic>
      <p:pic>
        <p:nvPicPr>
          <p:cNvPr id="13" name="GeoToECEF" descr="A diagram of a sphere with lines and a triangle&#10;&#10;Description automatically generated">
            <a:extLst>
              <a:ext uri="{FF2B5EF4-FFF2-40B4-BE49-F238E27FC236}">
                <a16:creationId xmlns:a16="http://schemas.microsoft.com/office/drawing/2014/main" id="{71CBE40B-6E28-EDCA-A174-EDFBE3867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144" y="1683856"/>
            <a:ext cx="6029325" cy="475297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FAF5A8D-2169-FFC4-2404-C9B3C7AAA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794726" y="346072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rgbClr val="637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B77358-B1F4-E7E3-0176-7885BDDBC901}"/>
              </a:ext>
            </a:extLst>
          </p:cNvPr>
          <p:cNvGrpSpPr/>
          <p:nvPr/>
        </p:nvGrpSpPr>
        <p:grpSpPr>
          <a:xfrm>
            <a:off x="1091066" y="5169463"/>
            <a:ext cx="4131992" cy="555793"/>
            <a:chOff x="1524662" y="4187981"/>
            <a:chExt cx="4131992" cy="55579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81B03-A184-4BFD-8FF2-182CA2AA6DDB}"/>
                </a:ext>
              </a:extLst>
            </p:cNvPr>
            <p:cNvSpPr txBox="1"/>
            <p:nvPr/>
          </p:nvSpPr>
          <p:spPr>
            <a:xfrm>
              <a:off x="2980784" y="4343033"/>
              <a:ext cx="26758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i="1" dirty="0">
                  <a:latin typeface="Arial" panose="020B0604020202020204" pitchFamily="34" charset="0"/>
                </a:rPr>
                <a:t>-eccentricity of the Earth</a:t>
              </a:r>
              <a:endParaRPr lang="en-GB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596C19E-928F-6E9A-600B-8CD72986603A}"/>
                    </a:ext>
                  </a:extLst>
                </p:cNvPr>
                <p:cNvSpPr txBox="1"/>
                <p:nvPr/>
              </p:nvSpPr>
              <p:spPr>
                <a:xfrm>
                  <a:off x="1524662" y="4187981"/>
                  <a:ext cx="1304331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>
                            <a:latin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596C19E-928F-6E9A-600B-8CD7298660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662" y="4187981"/>
                  <a:ext cx="1304331" cy="5557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AEFA35-FA30-C814-98F3-AEC7B45C92EB}"/>
                  </a:ext>
                </a:extLst>
              </p:cNvPr>
              <p:cNvSpPr txBox="1"/>
              <p:nvPr/>
            </p:nvSpPr>
            <p:spPr>
              <a:xfrm>
                <a:off x="1743935" y="2368533"/>
                <a:ext cx="3046988" cy="917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𝑒𝑐𝑒𝑓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𝑒𝑐𝑒𝑓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𝑒𝑐𝑒𝑓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AEFA35-FA30-C814-98F3-AEC7B45C9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935" y="2368533"/>
                <a:ext cx="3046988" cy="917495"/>
              </a:xfrm>
              <a:prstGeom prst="rect">
                <a:avLst/>
              </a:prstGeom>
              <a:blipFill>
                <a:blip r:embed="rId7"/>
                <a:stretch>
                  <a:fillRect l="-600" t="-667" r="-400" b="-8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40A5C82B-F078-BBF0-5C5C-C4C483B82E92}"/>
              </a:ext>
            </a:extLst>
          </p:cNvPr>
          <p:cNvGrpSpPr/>
          <p:nvPr/>
        </p:nvGrpSpPr>
        <p:grpSpPr>
          <a:xfrm>
            <a:off x="1034453" y="3961266"/>
            <a:ext cx="4801179" cy="661345"/>
            <a:chOff x="1143965" y="3811289"/>
            <a:chExt cx="4801179" cy="661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AB4DE79-DCE0-865C-CFC6-D409AC61C251}"/>
                    </a:ext>
                  </a:extLst>
                </p:cNvPr>
                <p:cNvSpPr txBox="1"/>
                <p:nvPr/>
              </p:nvSpPr>
              <p:spPr>
                <a:xfrm>
                  <a:off x="1143965" y="3811289"/>
                  <a:ext cx="1980029" cy="5906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func>
                              </m:e>
                            </m:rad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AB4DE79-DCE0-865C-CFC6-D409AC61C2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965" y="3811289"/>
                  <a:ext cx="1980029" cy="5906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8A148B-0CCA-3437-9F20-AFEB8A8153DC}"/>
                </a:ext>
              </a:extLst>
            </p:cNvPr>
            <p:cNvSpPr txBox="1"/>
            <p:nvPr/>
          </p:nvSpPr>
          <p:spPr>
            <a:xfrm>
              <a:off x="3269274" y="3826303"/>
              <a:ext cx="26758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i="1" dirty="0">
                  <a:latin typeface="Arial" panose="020B0604020202020204" pitchFamily="34" charset="0"/>
                </a:rPr>
                <a:t>- radius of curvature in the prime vertical</a:t>
              </a:r>
              <a:endParaRPr lang="en-GB" i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BA0EFA-8ADE-B0B3-53E8-EFDE1FA215C5}"/>
                  </a:ext>
                </a:extLst>
              </p:cNvPr>
              <p:cNvSpPr txBox="1"/>
              <p:nvPr/>
            </p:nvSpPr>
            <p:spPr>
              <a:xfrm>
                <a:off x="9944251" y="1499507"/>
                <a:ext cx="15313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𝑙𝑎𝑡𝑖𝑡𝑢𝑑𝑒</m:t>
                      </m:r>
                    </m:oMath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𝑙𝑜𝑛𝑔𝑖𝑡𝑢𝑑𝑒</m:t>
                      </m:r>
                    </m:oMath>
                  </m:oMathPara>
                </a14:m>
                <a:endParaRPr lang="en-US" i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h𝑒𝑖𝑔h𝑡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BA0EFA-8ADE-B0B3-53E8-EFDE1FA2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251" y="1499507"/>
                <a:ext cx="1531381" cy="830997"/>
              </a:xfrm>
              <a:prstGeom prst="rect">
                <a:avLst/>
              </a:prstGeom>
              <a:blipFill>
                <a:blip r:embed="rId9"/>
                <a:stretch>
                  <a:fillRect l="-2390" r="-3187"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2384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1A636-D83B-8EA3-73E4-11270216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918000"/>
          </a:xfrm>
        </p:spPr>
        <p:txBody>
          <a:bodyPr/>
          <a:lstStyle/>
          <a:p>
            <a:r>
              <a:rPr lang="en-US" dirty="0"/>
              <a:t>Long distance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F34096-22EB-FDC7-F9E6-6A7EF1291E3D}"/>
              </a:ext>
            </a:extLst>
          </p:cNvPr>
          <p:cNvGrpSpPr/>
          <p:nvPr/>
        </p:nvGrpSpPr>
        <p:grpSpPr>
          <a:xfrm>
            <a:off x="8309767" y="0"/>
            <a:ext cx="3882233" cy="360219"/>
            <a:chOff x="8306227" y="-7684"/>
            <a:chExt cx="3882233" cy="360219"/>
          </a:xfrm>
        </p:grpSpPr>
        <p:sp>
          <p:nvSpPr>
            <p:cNvPr id="5" name="Rectangle: Single Corner Rounded 4">
              <a:extLst>
                <a:ext uri="{FF2B5EF4-FFF2-40B4-BE49-F238E27FC236}">
                  <a16:creationId xmlns:a16="http://schemas.microsoft.com/office/drawing/2014/main" id="{440184C4-60CD-C926-34D0-7770F5917E75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748F5CA8-1208-0DE0-37D2-0BC3FA5C27D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V. Landmark positioning</a:t>
              </a: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FAF5A8D-2169-FFC4-2404-C9B3C7AAA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794726" y="346072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rgbClr val="637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DD007C-81E4-C5B4-DAB3-8AF1323CD3E5}"/>
                  </a:ext>
                </a:extLst>
              </p:cNvPr>
              <p:cNvSpPr txBox="1"/>
              <p:nvPr/>
            </p:nvSpPr>
            <p:spPr>
              <a:xfrm>
                <a:off x="1077362" y="2222618"/>
                <a:ext cx="2827697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𝑂𝑒𝑐𝑒𝑓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𝑒𝑐𝑒𝑓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𝑒𝑐𝑒𝑓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DD007C-81E4-C5B4-DAB3-8AF1323CD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62" y="2222618"/>
                <a:ext cx="2827697" cy="299249"/>
              </a:xfrm>
              <a:prstGeom prst="rect">
                <a:avLst/>
              </a:prstGeom>
              <a:blipFill>
                <a:blip r:embed="rId2"/>
                <a:stretch>
                  <a:fillRect l="-1509" t="-2041" r="-237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D75994-ABA2-B7AE-8998-3DFD62660CB8}"/>
                  </a:ext>
                </a:extLst>
              </p:cNvPr>
              <p:cNvSpPr txBox="1"/>
              <p:nvPr/>
            </p:nvSpPr>
            <p:spPr>
              <a:xfrm>
                <a:off x="1100978" y="2521867"/>
                <a:ext cx="2784417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𝑃𝑒𝑐𝑒𝑓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𝑒𝑐𝑒𝑓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𝑒𝑐𝑒𝑓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D75994-ABA2-B7AE-8998-3DFD62660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978" y="2521867"/>
                <a:ext cx="2784417" cy="299249"/>
              </a:xfrm>
              <a:prstGeom prst="rect">
                <a:avLst/>
              </a:prstGeom>
              <a:blipFill>
                <a:blip r:embed="rId3"/>
                <a:stretch>
                  <a:fillRect l="-1535" t="-2041" r="-2632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 descr="A black background with red text and a white rectangle with a circle and arrows&#10;&#10;Description automatically generated">
            <a:extLst>
              <a:ext uri="{FF2B5EF4-FFF2-40B4-BE49-F238E27FC236}">
                <a16:creationId xmlns:a16="http://schemas.microsoft.com/office/drawing/2014/main" id="{C5002D9C-7659-8A41-6B80-69B66283A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625" y="1821041"/>
            <a:ext cx="6191250" cy="4629150"/>
          </a:xfrm>
          <a:prstGeom prst="rect">
            <a:avLst/>
          </a:prstGeom>
        </p:spPr>
      </p:pic>
      <p:pic>
        <p:nvPicPr>
          <p:cNvPr id="25" name="Picture 24" descr="A black background with red and green arrows pointing to a white rectangle&#10;&#10;Description automatically generated">
            <a:extLst>
              <a:ext uri="{FF2B5EF4-FFF2-40B4-BE49-F238E27FC236}">
                <a16:creationId xmlns:a16="http://schemas.microsoft.com/office/drawing/2014/main" id="{7A0CB7A9-E23E-CAE9-645D-EB9B66DA4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625" y="1819522"/>
            <a:ext cx="6191250" cy="4619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4ECEC7-CE47-A06E-53E4-A21ABA228677}"/>
                  </a:ext>
                </a:extLst>
              </p:cNvPr>
              <p:cNvSpPr txBox="1"/>
              <p:nvPr/>
            </p:nvSpPr>
            <p:spPr>
              <a:xfrm>
                <a:off x="1658704" y="3037923"/>
                <a:ext cx="2459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𝑒𝑛𝑢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𝑒𝑛𝑢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𝑒𝑛𝑢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4ECEC7-CE47-A06E-53E4-A21ABA228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704" y="3037923"/>
                <a:ext cx="2459391" cy="276999"/>
              </a:xfrm>
              <a:prstGeom prst="rect">
                <a:avLst/>
              </a:prstGeom>
              <a:blipFill>
                <a:blip r:embed="rId6"/>
                <a:stretch>
                  <a:fillRect l="-1485" r="-495" b="-260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9DB22A1-1956-AFA4-4A9C-A5086AA08285}"/>
                  </a:ext>
                </a:extLst>
              </p:cNvPr>
              <p:cNvSpPr txBox="1"/>
              <p:nvPr/>
            </p:nvSpPr>
            <p:spPr>
              <a:xfrm>
                <a:off x="78628" y="3460512"/>
                <a:ext cx="6089616" cy="782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func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𝑃𝑒𝑐𝑒𝑓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𝑃𝑒𝑐𝑒𝑓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𝑃𝑒𝑐𝑒𝑓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𝑒𝑐𝑒𝑓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𝑒𝑐𝑒𝑓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𝑒𝑐𝑒𝑓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9DB22A1-1956-AFA4-4A9C-A5086AA08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8" y="3460512"/>
                <a:ext cx="6089616" cy="7825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 descr="A diagram of a solar system&#10;&#10;Description automatically generated">
            <a:extLst>
              <a:ext uri="{FF2B5EF4-FFF2-40B4-BE49-F238E27FC236}">
                <a16:creationId xmlns:a16="http://schemas.microsoft.com/office/drawing/2014/main" id="{E2BBF43C-3A97-6651-AD37-24B4937653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80" y="4387847"/>
            <a:ext cx="2829126" cy="2200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088D892-F25B-95F1-41F0-32A234CDDB48}"/>
                  </a:ext>
                </a:extLst>
              </p:cNvPr>
              <p:cNvSpPr txBox="1"/>
              <p:nvPr/>
            </p:nvSpPr>
            <p:spPr>
              <a:xfrm>
                <a:off x="87539" y="3507966"/>
                <a:ext cx="2841384" cy="6796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𝑃𝑒𝑐𝑒𝑓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𝑃𝑒𝑐𝑒𝑓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𝑃𝑒𝑐𝑒𝑓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𝑂𝑒𝑐𝑒𝑓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𝑂𝑒𝑐𝑒𝑓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𝑂𝑒𝑐𝑒𝑓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088D892-F25B-95F1-41F0-32A234CD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9" y="3507966"/>
                <a:ext cx="2841384" cy="6796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01D9075-F954-F4D0-C286-6F318C703BA1}"/>
                  </a:ext>
                </a:extLst>
              </p:cNvPr>
              <p:cNvSpPr txBox="1"/>
              <p:nvPr/>
            </p:nvSpPr>
            <p:spPr>
              <a:xfrm>
                <a:off x="9944251" y="1499507"/>
                <a:ext cx="15313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𝑙𝑎𝑡𝑖𝑡𝑢𝑑𝑒</m:t>
                      </m:r>
                    </m:oMath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𝑙𝑜𝑛𝑔𝑖𝑡𝑢𝑑𝑒</m:t>
                      </m:r>
                    </m:oMath>
                  </m:oMathPara>
                </a14:m>
                <a:endParaRPr lang="en-US" i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h𝑒𝑖𝑔h𝑡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01D9075-F954-F4D0-C286-6F318C703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251" y="1499507"/>
                <a:ext cx="1531381" cy="830997"/>
              </a:xfrm>
              <a:prstGeom prst="rect">
                <a:avLst/>
              </a:prstGeom>
              <a:blipFill>
                <a:blip r:embed="rId10"/>
                <a:stretch>
                  <a:fillRect l="-2390" r="-3187"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32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6" grpId="0"/>
      <p:bldP spid="3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1A636-D83B-8EA3-73E4-11270216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918000"/>
          </a:xfrm>
        </p:spPr>
        <p:txBody>
          <a:bodyPr/>
          <a:lstStyle/>
          <a:p>
            <a:r>
              <a:rPr lang="en-US" dirty="0"/>
              <a:t>Short distance </a:t>
            </a:r>
            <a:r>
              <a:rPr lang="en-US" b="0" dirty="0"/>
              <a:t>(&lt; 50km)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F34096-22EB-FDC7-F9E6-6A7EF1291E3D}"/>
              </a:ext>
            </a:extLst>
          </p:cNvPr>
          <p:cNvGrpSpPr/>
          <p:nvPr/>
        </p:nvGrpSpPr>
        <p:grpSpPr>
          <a:xfrm>
            <a:off x="8309767" y="0"/>
            <a:ext cx="3882233" cy="360219"/>
            <a:chOff x="8306227" y="-7684"/>
            <a:chExt cx="3882233" cy="360219"/>
          </a:xfrm>
        </p:grpSpPr>
        <p:sp>
          <p:nvSpPr>
            <p:cNvPr id="5" name="Rectangle: Single Corner Rounded 4">
              <a:extLst>
                <a:ext uri="{FF2B5EF4-FFF2-40B4-BE49-F238E27FC236}">
                  <a16:creationId xmlns:a16="http://schemas.microsoft.com/office/drawing/2014/main" id="{440184C4-60CD-C926-34D0-7770F5917E75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748F5CA8-1208-0DE0-37D2-0BC3FA5C27D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V. Landmark positioning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CADF9D7-835B-BEDC-0AD6-D1A1A0B3E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937" y="1828934"/>
            <a:ext cx="7205783" cy="24847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34E8CF-741C-8F04-0206-24C086DAB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2164" y="1828062"/>
            <a:ext cx="7197603" cy="2484752"/>
          </a:xfrm>
          <a:prstGeom prst="rect">
            <a:avLst/>
          </a:prstGeom>
        </p:spPr>
      </p:pic>
      <p:pic>
        <p:nvPicPr>
          <p:cNvPr id="22" name="Picture 21" descr="A black background with red lines&#10;&#10;Description automatically generated">
            <a:extLst>
              <a:ext uri="{FF2B5EF4-FFF2-40B4-BE49-F238E27FC236}">
                <a16:creationId xmlns:a16="http://schemas.microsoft.com/office/drawing/2014/main" id="{FB1115F2-1A96-3E25-7760-A42CE8D97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62" y="4591184"/>
            <a:ext cx="4457903" cy="1874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4A7ABD-7E47-E54B-9C04-B7EBB8EC95E6}"/>
                  </a:ext>
                </a:extLst>
              </p:cNvPr>
              <p:cNvSpPr txBox="1"/>
              <p:nvPr/>
            </p:nvSpPr>
            <p:spPr>
              <a:xfrm>
                <a:off x="8515018" y="3035472"/>
                <a:ext cx="28676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𝑈𝐵𝐵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𝐹𝑆𝐸𝐺𝐴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𝑈𝐵𝐵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𝐹𝑆𝐸𝐺𝐴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4A7ABD-7E47-E54B-9C04-B7EBB8EC9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018" y="3035472"/>
                <a:ext cx="2867643" cy="553998"/>
              </a:xfrm>
              <a:prstGeom prst="rect">
                <a:avLst/>
              </a:prstGeom>
              <a:blipFill>
                <a:blip r:embed="rId5"/>
                <a:stretch>
                  <a:fillRect b="-131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CDAAE-1F8D-158C-7453-90C44CA4667E}"/>
                  </a:ext>
                </a:extLst>
              </p:cNvPr>
              <p:cNvSpPr txBox="1"/>
              <p:nvPr/>
            </p:nvSpPr>
            <p:spPr>
              <a:xfrm>
                <a:off x="8476106" y="3759689"/>
                <a:ext cx="2317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? −1 :1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? −1 :1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3CDAAE-1F8D-158C-7453-90C44CA46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06" y="3759689"/>
                <a:ext cx="2317108" cy="553998"/>
              </a:xfrm>
              <a:prstGeom prst="rect">
                <a:avLst/>
              </a:prstGeom>
              <a:blipFill>
                <a:blip r:embed="rId6"/>
                <a:stretch>
                  <a:fillRect l="-262" r="-1050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FFF634-A240-227D-EAD8-3834ADF79331}"/>
                  </a:ext>
                </a:extLst>
              </p:cNvPr>
              <p:cNvSpPr txBox="1"/>
              <p:nvPr/>
            </p:nvSpPr>
            <p:spPr>
              <a:xfrm>
                <a:off x="6052413" y="5389987"/>
                <a:ext cx="1234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FFF634-A240-227D-EAD8-3834ADF79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413" y="5389987"/>
                <a:ext cx="1234761" cy="276999"/>
              </a:xfrm>
              <a:prstGeom prst="rect">
                <a:avLst/>
              </a:prstGeom>
              <a:blipFill>
                <a:blip r:embed="rId7"/>
                <a:stretch>
                  <a:fillRect l="-1980" r="-990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6DC2CC-1A42-9209-D011-D03C682C2D96}"/>
                  </a:ext>
                </a:extLst>
              </p:cNvPr>
              <p:cNvSpPr txBox="1"/>
              <p:nvPr/>
            </p:nvSpPr>
            <p:spPr>
              <a:xfrm>
                <a:off x="8946791" y="5081142"/>
                <a:ext cx="15313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𝑙𝑎𝑡𝑖𝑡𝑢𝑑𝑒</m:t>
                      </m:r>
                    </m:oMath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𝑙𝑜𝑛𝑔𝑖𝑡𝑢𝑑𝑒</m:t>
                      </m:r>
                    </m:oMath>
                  </m:oMathPara>
                </a14:m>
                <a:endParaRPr lang="en-US" i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h𝑒𝑖𝑔h𝑡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6DC2CC-1A42-9209-D011-D03C682C2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791" y="5081142"/>
                <a:ext cx="1531381" cy="830997"/>
              </a:xfrm>
              <a:prstGeom prst="rect">
                <a:avLst/>
              </a:prstGeom>
              <a:blipFill>
                <a:blip r:embed="rId8"/>
                <a:stretch>
                  <a:fillRect l="-2390" r="-3187"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9C58C4-0C24-9D8D-2B5F-D2F83C45D5E3}"/>
                  </a:ext>
                </a:extLst>
              </p:cNvPr>
              <p:cNvSpPr txBox="1"/>
              <p:nvPr/>
            </p:nvSpPr>
            <p:spPr>
              <a:xfrm>
                <a:off x="8553929" y="1828062"/>
                <a:ext cx="16840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9C58C4-0C24-9D8D-2B5F-D2F83C45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929" y="1828062"/>
                <a:ext cx="1684051" cy="276999"/>
              </a:xfrm>
              <a:prstGeom prst="rect">
                <a:avLst/>
              </a:prstGeom>
              <a:blipFill>
                <a:blip r:embed="rId9"/>
                <a:stretch>
                  <a:fillRect l="-2536" r="-4710"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4498EFF-186D-DEA8-C285-F603F26A976A}"/>
                  </a:ext>
                </a:extLst>
              </p:cNvPr>
              <p:cNvSpPr txBox="1"/>
              <p:nvPr/>
            </p:nvSpPr>
            <p:spPr>
              <a:xfrm>
                <a:off x="8545607" y="2148927"/>
                <a:ext cx="1629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4498EFF-186D-DEA8-C285-F603F26A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607" y="2148927"/>
                <a:ext cx="1629420" cy="276999"/>
              </a:xfrm>
              <a:prstGeom prst="rect">
                <a:avLst/>
              </a:prstGeom>
              <a:blipFill>
                <a:blip r:embed="rId10"/>
                <a:stretch>
                  <a:fillRect l="-1124" t="-2222" r="-2996"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9D5A57-1749-3216-9AEE-CEA0E146D167}"/>
                  </a:ext>
                </a:extLst>
              </p:cNvPr>
              <p:cNvSpPr txBox="1"/>
              <p:nvPr/>
            </p:nvSpPr>
            <p:spPr>
              <a:xfrm>
                <a:off x="8574793" y="2481857"/>
                <a:ext cx="15008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9D5A57-1749-3216-9AEE-CEA0E146D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793" y="2481857"/>
                <a:ext cx="1500860" cy="276999"/>
              </a:xfrm>
              <a:prstGeom prst="rect">
                <a:avLst/>
              </a:prstGeom>
              <a:blipFill>
                <a:blip r:embed="rId11"/>
                <a:stretch>
                  <a:fillRect l="-3252" r="-5285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883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1A636-D83B-8EA3-73E4-11270216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918000"/>
          </a:xfrm>
        </p:spPr>
        <p:txBody>
          <a:bodyPr/>
          <a:lstStyle/>
          <a:p>
            <a:r>
              <a:rPr lang="en-GB" dirty="0"/>
              <a:t>Synchronisation </a:t>
            </a:r>
            <a:endParaRPr lang="en-GB" b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F34096-22EB-FDC7-F9E6-6A7EF1291E3D}"/>
              </a:ext>
            </a:extLst>
          </p:cNvPr>
          <p:cNvGrpSpPr/>
          <p:nvPr/>
        </p:nvGrpSpPr>
        <p:grpSpPr>
          <a:xfrm>
            <a:off x="8309767" y="0"/>
            <a:ext cx="3882233" cy="360219"/>
            <a:chOff x="8306227" y="-7684"/>
            <a:chExt cx="3882233" cy="360219"/>
          </a:xfrm>
        </p:grpSpPr>
        <p:sp>
          <p:nvSpPr>
            <p:cNvPr id="5" name="Rectangle: Single Corner Rounded 4">
              <a:extLst>
                <a:ext uri="{FF2B5EF4-FFF2-40B4-BE49-F238E27FC236}">
                  <a16:creationId xmlns:a16="http://schemas.microsoft.com/office/drawing/2014/main" id="{440184C4-60CD-C926-34D0-7770F5917E75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748F5CA8-1208-0DE0-37D2-0BC3FA5C27D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V. Landmark positioning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AF34551-4FF6-086A-67F7-65F4178DF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996" y="2753056"/>
            <a:ext cx="5880237" cy="2027667"/>
          </a:xfrm>
          <a:prstGeom prst="rect">
            <a:avLst/>
          </a:prstGeom>
        </p:spPr>
      </p:pic>
      <p:pic>
        <p:nvPicPr>
          <p:cNvPr id="8" name="Picture 7" descr="A black line on a gray background&#10;&#10;Description automatically generated">
            <a:extLst>
              <a:ext uri="{FF2B5EF4-FFF2-40B4-BE49-F238E27FC236}">
                <a16:creationId xmlns:a16="http://schemas.microsoft.com/office/drawing/2014/main" id="{34291D25-0DC3-0D1E-40FF-E6C5686A4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713" y="2753056"/>
            <a:ext cx="4837662" cy="2027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D9E6A-C649-4BAA-C765-81918D7F9374}"/>
              </a:ext>
            </a:extLst>
          </p:cNvPr>
          <p:cNvSpPr txBox="1"/>
          <p:nvPr/>
        </p:nvSpPr>
        <p:spPr>
          <a:xfrm>
            <a:off x="8863685" y="5706358"/>
            <a:ext cx="83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C33599-0610-669E-63B0-328D8B1E2DC3}"/>
              </a:ext>
            </a:extLst>
          </p:cNvPr>
          <p:cNvSpPr txBox="1"/>
          <p:nvPr/>
        </p:nvSpPr>
        <p:spPr>
          <a:xfrm>
            <a:off x="2899368" y="5706357"/>
            <a:ext cx="86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Reality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05580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1A636-D83B-8EA3-73E4-11270216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918000"/>
          </a:xfrm>
        </p:spPr>
        <p:txBody>
          <a:bodyPr/>
          <a:lstStyle/>
          <a:p>
            <a:r>
              <a:rPr lang="en-GB" dirty="0"/>
              <a:t>Synchronisation </a:t>
            </a:r>
            <a:endParaRPr lang="en-GB" b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F34096-22EB-FDC7-F9E6-6A7EF1291E3D}"/>
              </a:ext>
            </a:extLst>
          </p:cNvPr>
          <p:cNvGrpSpPr/>
          <p:nvPr/>
        </p:nvGrpSpPr>
        <p:grpSpPr>
          <a:xfrm>
            <a:off x="8309767" y="0"/>
            <a:ext cx="3882233" cy="360219"/>
            <a:chOff x="8306227" y="-7684"/>
            <a:chExt cx="3882233" cy="360219"/>
          </a:xfrm>
        </p:grpSpPr>
        <p:sp>
          <p:nvSpPr>
            <p:cNvPr id="5" name="Rectangle: Single Corner Rounded 4">
              <a:extLst>
                <a:ext uri="{FF2B5EF4-FFF2-40B4-BE49-F238E27FC236}">
                  <a16:creationId xmlns:a16="http://schemas.microsoft.com/office/drawing/2014/main" id="{440184C4-60CD-C926-34D0-7770F5917E75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748F5CA8-1208-0DE0-37D2-0BC3FA5C27D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V. Landmark positioning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5CAEE1B-C362-0435-5E18-3B438C96AA81}"/>
              </a:ext>
            </a:extLst>
          </p:cNvPr>
          <p:cNvSpPr txBox="1"/>
          <p:nvPr/>
        </p:nvSpPr>
        <p:spPr>
          <a:xfrm>
            <a:off x="8835109" y="5706357"/>
            <a:ext cx="83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6D498-FF67-6AA2-ACDC-DA089F2E7DE6}"/>
              </a:ext>
            </a:extLst>
          </p:cNvPr>
          <p:cNvSpPr txBox="1"/>
          <p:nvPr/>
        </p:nvSpPr>
        <p:spPr>
          <a:xfrm>
            <a:off x="2899368" y="5706357"/>
            <a:ext cx="86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Reality</a:t>
            </a:r>
            <a:endParaRPr lang="en-GB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727EEC-1EDD-F116-1BC3-F7685849F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1318" y="1693808"/>
            <a:ext cx="3960000" cy="3960000"/>
          </a:xfrm>
          <a:prstGeom prst="rect">
            <a:avLst/>
          </a:prstGeom>
        </p:spPr>
      </p:pic>
      <p:pic>
        <p:nvPicPr>
          <p:cNvPr id="18" name="Picture 17" descr="A red line with a black background&#10;&#10;Description automatically generated">
            <a:extLst>
              <a:ext uri="{FF2B5EF4-FFF2-40B4-BE49-F238E27FC236}">
                <a16:creationId xmlns:a16="http://schemas.microsoft.com/office/drawing/2014/main" id="{F4F76EB0-147D-9D71-7D9B-B944FE69C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21" y="1692220"/>
            <a:ext cx="3960000" cy="39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20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1A636-D83B-8EA3-73E4-11270216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918000"/>
          </a:xfrm>
        </p:spPr>
        <p:txBody>
          <a:bodyPr/>
          <a:lstStyle/>
          <a:p>
            <a:r>
              <a:rPr lang="en-GB" dirty="0"/>
              <a:t>Synchronisation </a:t>
            </a:r>
            <a:endParaRPr lang="en-GB" b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F34096-22EB-FDC7-F9E6-6A7EF1291E3D}"/>
              </a:ext>
            </a:extLst>
          </p:cNvPr>
          <p:cNvGrpSpPr/>
          <p:nvPr/>
        </p:nvGrpSpPr>
        <p:grpSpPr>
          <a:xfrm>
            <a:off x="8309767" y="0"/>
            <a:ext cx="3882233" cy="360219"/>
            <a:chOff x="8306227" y="-7684"/>
            <a:chExt cx="3882233" cy="360219"/>
          </a:xfrm>
        </p:grpSpPr>
        <p:sp>
          <p:nvSpPr>
            <p:cNvPr id="5" name="Rectangle: Single Corner Rounded 4">
              <a:extLst>
                <a:ext uri="{FF2B5EF4-FFF2-40B4-BE49-F238E27FC236}">
                  <a16:creationId xmlns:a16="http://schemas.microsoft.com/office/drawing/2014/main" id="{440184C4-60CD-C926-34D0-7770F5917E75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748F5CA8-1208-0DE0-37D2-0BC3FA5C27D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V. Landmark positioning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5CAEE1B-C362-0435-5E18-3B438C96AA81}"/>
              </a:ext>
            </a:extLst>
          </p:cNvPr>
          <p:cNvSpPr txBox="1"/>
          <p:nvPr/>
        </p:nvSpPr>
        <p:spPr>
          <a:xfrm>
            <a:off x="8835109" y="5706357"/>
            <a:ext cx="83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</a:t>
            </a:r>
            <a:endParaRPr lang="en-GB" b="1" dirty="0"/>
          </a:p>
        </p:txBody>
      </p:sp>
      <p:pic>
        <p:nvPicPr>
          <p:cNvPr id="10" name="Picture 9" descr="A screen shot of a device&#10;&#10;Description automatically generated">
            <a:extLst>
              <a:ext uri="{FF2B5EF4-FFF2-40B4-BE49-F238E27FC236}">
                <a16:creationId xmlns:a16="http://schemas.microsoft.com/office/drawing/2014/main" id="{E706D00A-260C-0BED-3A11-CF309DF20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7274968" y="1697333"/>
            <a:ext cx="3960000" cy="39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537A20-05C9-46A3-7C0B-7577F6B0D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4696" y="1692395"/>
            <a:ext cx="3960000" cy="396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DAA901-F065-D8ED-92BC-27696D933396}"/>
              </a:ext>
            </a:extLst>
          </p:cNvPr>
          <p:cNvSpPr txBox="1"/>
          <p:nvPr/>
        </p:nvSpPr>
        <p:spPr>
          <a:xfrm>
            <a:off x="2899368" y="5706357"/>
            <a:ext cx="86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Reality</a:t>
            </a:r>
            <a:endParaRPr lang="en-GB" b="1" dirty="0"/>
          </a:p>
        </p:txBody>
      </p:sp>
      <p:pic>
        <p:nvPicPr>
          <p:cNvPr id="8" name="Picture 17" descr="A red line with a black background&#10;&#10;Description automatically generated">
            <a:extLst>
              <a:ext uri="{FF2B5EF4-FFF2-40B4-BE49-F238E27FC236}">
                <a16:creationId xmlns:a16="http://schemas.microsoft.com/office/drawing/2014/main" id="{A4A7DC91-F16C-7012-32A3-7819B49F3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21" y="1692220"/>
            <a:ext cx="3960000" cy="3969875"/>
          </a:xfrm>
          <a:prstGeom prst="rect">
            <a:avLst/>
          </a:prstGeom>
        </p:spPr>
      </p:pic>
      <p:pic>
        <p:nvPicPr>
          <p:cNvPr id="7" name="Picture 6" descr="A black screen with arrows pointing to camera&#10;&#10;Description automatically generated">
            <a:extLst>
              <a:ext uri="{FF2B5EF4-FFF2-40B4-BE49-F238E27FC236}">
                <a16:creationId xmlns:a16="http://schemas.microsoft.com/office/drawing/2014/main" id="{95D366B8-5D97-4ABF-2AC9-3436DA6F2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21164" y="1697333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69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EC88C24-134C-FD16-6A22-B400ACC79BA0}"/>
              </a:ext>
            </a:extLst>
          </p:cNvPr>
          <p:cNvSpPr/>
          <p:nvPr/>
        </p:nvSpPr>
        <p:spPr>
          <a:xfrm flipH="1">
            <a:off x="4721611" y="2959099"/>
            <a:ext cx="3329137" cy="939905"/>
          </a:xfrm>
          <a:custGeom>
            <a:avLst/>
            <a:gdLst>
              <a:gd name="connsiteX0" fmla="*/ 3332699 w 3332699"/>
              <a:gd name="connsiteY0" fmla="*/ 0 h 927100"/>
              <a:gd name="connsiteX1" fmla="*/ 1256249 w 3332699"/>
              <a:gd name="connsiteY1" fmla="*/ 355600 h 927100"/>
              <a:gd name="connsiteX2" fmla="*/ 30699 w 3332699"/>
              <a:gd name="connsiteY2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2699" h="927100">
                <a:moveTo>
                  <a:pt x="3332699" y="0"/>
                </a:moveTo>
                <a:cubicBezTo>
                  <a:pt x="2569640" y="100541"/>
                  <a:pt x="1806582" y="201083"/>
                  <a:pt x="1256249" y="355600"/>
                </a:cubicBezTo>
                <a:cubicBezTo>
                  <a:pt x="705916" y="510117"/>
                  <a:pt x="-175676" y="862542"/>
                  <a:pt x="30699" y="927100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08956EA-A84C-D9C6-2CC2-370F8C31D944}"/>
              </a:ext>
            </a:extLst>
          </p:cNvPr>
          <p:cNvSpPr/>
          <p:nvPr/>
        </p:nvSpPr>
        <p:spPr>
          <a:xfrm>
            <a:off x="1398051" y="2959100"/>
            <a:ext cx="3332699" cy="927100"/>
          </a:xfrm>
          <a:custGeom>
            <a:avLst/>
            <a:gdLst>
              <a:gd name="connsiteX0" fmla="*/ 3332699 w 3332699"/>
              <a:gd name="connsiteY0" fmla="*/ 0 h 927100"/>
              <a:gd name="connsiteX1" fmla="*/ 1256249 w 3332699"/>
              <a:gd name="connsiteY1" fmla="*/ 355600 h 927100"/>
              <a:gd name="connsiteX2" fmla="*/ 30699 w 3332699"/>
              <a:gd name="connsiteY2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2699" h="927100">
                <a:moveTo>
                  <a:pt x="3332699" y="0"/>
                </a:moveTo>
                <a:cubicBezTo>
                  <a:pt x="2569640" y="100541"/>
                  <a:pt x="1806582" y="201083"/>
                  <a:pt x="1256249" y="355600"/>
                </a:cubicBezTo>
                <a:cubicBezTo>
                  <a:pt x="705916" y="510117"/>
                  <a:pt x="-175676" y="862542"/>
                  <a:pt x="30699" y="927100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23DCCC2-3533-8017-8632-AF601F3EC4F3}"/>
              </a:ext>
            </a:extLst>
          </p:cNvPr>
          <p:cNvSpPr/>
          <p:nvPr/>
        </p:nvSpPr>
        <p:spPr>
          <a:xfrm>
            <a:off x="4685029" y="2958995"/>
            <a:ext cx="45719" cy="939905"/>
          </a:xfrm>
          <a:custGeom>
            <a:avLst/>
            <a:gdLst>
              <a:gd name="connsiteX0" fmla="*/ 1012722 w 1012722"/>
              <a:gd name="connsiteY0" fmla="*/ 0 h 875071"/>
              <a:gd name="connsiteX1" fmla="*/ 0 w 1012722"/>
              <a:gd name="connsiteY1" fmla="*/ 875071 h 87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2722" h="875071">
                <a:moveTo>
                  <a:pt x="1012722" y="0"/>
                </a:moveTo>
                <a:cubicBezTo>
                  <a:pt x="544051" y="315451"/>
                  <a:pt x="75381" y="630903"/>
                  <a:pt x="0" y="875071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F67C9B-1D42-9234-8F19-B341260A4109}"/>
              </a:ext>
            </a:extLst>
          </p:cNvPr>
          <p:cNvGrpSpPr/>
          <p:nvPr/>
        </p:nvGrpSpPr>
        <p:grpSpPr>
          <a:xfrm>
            <a:off x="4454400" y="882745"/>
            <a:ext cx="3775200" cy="814949"/>
            <a:chOff x="3778125" y="777970"/>
            <a:chExt cx="3775200" cy="814949"/>
          </a:xfrm>
        </p:grpSpPr>
        <p:pic>
          <p:nvPicPr>
            <p:cNvPr id="7" name="Graphic 6" descr="Badge 1 with solid fill">
              <a:extLst>
                <a:ext uri="{FF2B5EF4-FFF2-40B4-BE49-F238E27FC236}">
                  <a16:creationId xmlns:a16="http://schemas.microsoft.com/office/drawing/2014/main" id="{399A5110-747B-A474-9322-A4E81556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78125" y="915444"/>
              <a:ext cx="540000" cy="540000"/>
            </a:xfrm>
            <a:prstGeom prst="rect">
              <a:avLst/>
            </a:prstGeom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E1F0E03B-A62B-3FD3-213B-A8FFA39090DD}"/>
                </a:ext>
              </a:extLst>
            </p:cNvPr>
            <p:cNvSpPr txBox="1">
              <a:spLocks/>
            </p:cNvSpPr>
            <p:nvPr/>
          </p:nvSpPr>
          <p:spPr>
            <a:xfrm>
              <a:off x="4318125" y="777970"/>
              <a:ext cx="3235200" cy="81494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864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GB" dirty="0"/>
                <a:t>Augmented Reality Assisted 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GB" dirty="0"/>
                <a:t>Landmark Navigation</a:t>
              </a:r>
            </a:p>
            <a:p>
              <a:pPr>
                <a:spcBef>
                  <a:spcPts val="0"/>
                </a:spcBef>
              </a:pPr>
              <a:endParaRPr lang="en-GB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7077A4-CB5E-E851-CF17-4E942B796961}"/>
              </a:ext>
            </a:extLst>
          </p:cNvPr>
          <p:cNvGrpSpPr/>
          <p:nvPr/>
        </p:nvGrpSpPr>
        <p:grpSpPr>
          <a:xfrm>
            <a:off x="4454400" y="2474683"/>
            <a:ext cx="1939137" cy="540000"/>
            <a:chOff x="3790718" y="1794521"/>
            <a:chExt cx="1939137" cy="540000"/>
          </a:xfrm>
        </p:grpSpPr>
        <p:pic>
          <p:nvPicPr>
            <p:cNvPr id="11" name="Graphic 10" descr="Badge with solid fill">
              <a:extLst>
                <a:ext uri="{FF2B5EF4-FFF2-40B4-BE49-F238E27FC236}">
                  <a16:creationId xmlns:a16="http://schemas.microsoft.com/office/drawing/2014/main" id="{950CDCE9-220F-5ED1-A93E-CE0F51501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790718" y="1794521"/>
              <a:ext cx="540000" cy="540000"/>
            </a:xfrm>
            <a:prstGeom prst="rect">
              <a:avLst/>
            </a:prstGeom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32737534-3EF6-A47E-D819-DC092260BCDF}"/>
                </a:ext>
              </a:extLst>
            </p:cNvPr>
            <p:cNvSpPr txBox="1">
              <a:spLocks/>
            </p:cNvSpPr>
            <p:nvPr/>
          </p:nvSpPr>
          <p:spPr>
            <a:xfrm>
              <a:off x="4330718" y="1850209"/>
              <a:ext cx="1399137" cy="42862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864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dirty="0" err="1"/>
                <a:t>WanderAR</a:t>
              </a:r>
              <a:endParaRPr lang="en-GB" dirty="0"/>
            </a:p>
            <a:p>
              <a:endParaRPr lang="en-GB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D48A4A3-7117-EBB5-944C-6A2E4CFF968C}"/>
              </a:ext>
            </a:extLst>
          </p:cNvPr>
          <p:cNvGrpSpPr/>
          <p:nvPr/>
        </p:nvGrpSpPr>
        <p:grpSpPr>
          <a:xfrm>
            <a:off x="4454400" y="5108660"/>
            <a:ext cx="2567691" cy="540000"/>
            <a:chOff x="4238393" y="5003885"/>
            <a:chExt cx="2567691" cy="540000"/>
          </a:xfrm>
        </p:grpSpPr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DF2F079C-652D-0DA3-42E2-10A5FD3C38CA}"/>
                </a:ext>
              </a:extLst>
            </p:cNvPr>
            <p:cNvSpPr txBox="1">
              <a:spLocks/>
            </p:cNvSpPr>
            <p:nvPr/>
          </p:nvSpPr>
          <p:spPr>
            <a:xfrm>
              <a:off x="4778393" y="5059573"/>
              <a:ext cx="2027691" cy="42862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864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dirty="0"/>
                <a:t>Demo</a:t>
              </a:r>
            </a:p>
            <a:p>
              <a:endParaRPr lang="en-GB" dirty="0"/>
            </a:p>
          </p:txBody>
        </p:sp>
        <p:pic>
          <p:nvPicPr>
            <p:cNvPr id="26" name="Graphic 25" descr="Badge 6 with solid fill">
              <a:extLst>
                <a:ext uri="{FF2B5EF4-FFF2-40B4-BE49-F238E27FC236}">
                  <a16:creationId xmlns:a16="http://schemas.microsoft.com/office/drawing/2014/main" id="{4112163D-E868-63A9-8A2D-23798DBD6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38393" y="5003885"/>
              <a:ext cx="540000" cy="5400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BD86CBC-28D2-F6BF-7D36-2106B6D8D5F0}"/>
              </a:ext>
            </a:extLst>
          </p:cNvPr>
          <p:cNvGrpSpPr/>
          <p:nvPr/>
        </p:nvGrpSpPr>
        <p:grpSpPr>
          <a:xfrm>
            <a:off x="1142863" y="3828310"/>
            <a:ext cx="2567691" cy="540000"/>
            <a:chOff x="971318" y="3504670"/>
            <a:chExt cx="2567691" cy="540000"/>
          </a:xfrm>
        </p:grpSpPr>
        <p:pic>
          <p:nvPicPr>
            <p:cNvPr id="15" name="Graphic 14" descr="Badge 3 with solid fill">
              <a:extLst>
                <a:ext uri="{FF2B5EF4-FFF2-40B4-BE49-F238E27FC236}">
                  <a16:creationId xmlns:a16="http://schemas.microsoft.com/office/drawing/2014/main" id="{C7C17870-2CF6-F4EA-A15D-0D25FACEF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71318" y="3504670"/>
              <a:ext cx="540000" cy="540000"/>
            </a:xfrm>
            <a:prstGeom prst="rect">
              <a:avLst/>
            </a:prstGeom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5E19FCD1-AA9D-07E7-E45D-5AA30DED312F}"/>
                </a:ext>
              </a:extLst>
            </p:cNvPr>
            <p:cNvSpPr txBox="1">
              <a:spLocks/>
            </p:cNvSpPr>
            <p:nvPr/>
          </p:nvSpPr>
          <p:spPr>
            <a:xfrm>
              <a:off x="1511318" y="3560358"/>
              <a:ext cx="2027691" cy="42862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864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dirty="0"/>
                <a:t>Navigation Models</a:t>
              </a:r>
            </a:p>
            <a:p>
              <a:endParaRPr lang="en-GB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4BFA637-5223-56AF-A914-9E33DC75A07F}"/>
              </a:ext>
            </a:extLst>
          </p:cNvPr>
          <p:cNvGrpSpPr/>
          <p:nvPr/>
        </p:nvGrpSpPr>
        <p:grpSpPr>
          <a:xfrm>
            <a:off x="4444568" y="3791672"/>
            <a:ext cx="2567691" cy="540000"/>
            <a:chOff x="4406189" y="2737051"/>
            <a:chExt cx="2567691" cy="540000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4B8FC56-3715-ADC0-21F2-4187CFC9C7EF}"/>
                </a:ext>
              </a:extLst>
            </p:cNvPr>
            <p:cNvSpPr txBox="1">
              <a:spLocks/>
            </p:cNvSpPr>
            <p:nvPr/>
          </p:nvSpPr>
          <p:spPr>
            <a:xfrm>
              <a:off x="4946189" y="2792739"/>
              <a:ext cx="2027691" cy="42862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864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dirty="0"/>
                <a:t>Localisation</a:t>
              </a:r>
            </a:p>
            <a:p>
              <a:endParaRPr lang="en-GB" dirty="0"/>
            </a:p>
          </p:txBody>
        </p:sp>
        <p:pic>
          <p:nvPicPr>
            <p:cNvPr id="28" name="Graphic 27" descr="Badge 4 with solid fill">
              <a:extLst>
                <a:ext uri="{FF2B5EF4-FFF2-40B4-BE49-F238E27FC236}">
                  <a16:creationId xmlns:a16="http://schemas.microsoft.com/office/drawing/2014/main" id="{880233BA-9557-9F00-A4C5-60617288D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06189" y="2737051"/>
              <a:ext cx="540000" cy="5400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2613C60-E9FA-6D06-67F1-0838A5624428}"/>
              </a:ext>
            </a:extLst>
          </p:cNvPr>
          <p:cNvGrpSpPr/>
          <p:nvPr/>
        </p:nvGrpSpPr>
        <p:grpSpPr>
          <a:xfrm>
            <a:off x="7765937" y="3828310"/>
            <a:ext cx="3000607" cy="540000"/>
            <a:chOff x="7314968" y="3560358"/>
            <a:chExt cx="3000607" cy="540000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FEE21796-C21E-B53C-0631-51E031D1EC6C}"/>
                </a:ext>
              </a:extLst>
            </p:cNvPr>
            <p:cNvSpPr txBox="1">
              <a:spLocks/>
            </p:cNvSpPr>
            <p:nvPr/>
          </p:nvSpPr>
          <p:spPr>
            <a:xfrm>
              <a:off x="7854968" y="3616046"/>
              <a:ext cx="2460607" cy="42862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864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dirty="0"/>
                <a:t>Landmark Positioning</a:t>
              </a:r>
            </a:p>
            <a:p>
              <a:endParaRPr lang="en-GB" dirty="0"/>
            </a:p>
          </p:txBody>
        </p:sp>
        <p:pic>
          <p:nvPicPr>
            <p:cNvPr id="30" name="Graphic 29" descr="Badge 5 with solid fill">
              <a:extLst>
                <a:ext uri="{FF2B5EF4-FFF2-40B4-BE49-F238E27FC236}">
                  <a16:creationId xmlns:a16="http://schemas.microsoft.com/office/drawing/2014/main" id="{0A720F04-93BB-FB89-C2C1-0B5D4EED8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14968" y="3560358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6198374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1A636-D83B-8EA3-73E4-11270216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918000"/>
          </a:xfrm>
        </p:spPr>
        <p:txBody>
          <a:bodyPr/>
          <a:lstStyle/>
          <a:p>
            <a:r>
              <a:rPr lang="en-GB" dirty="0"/>
              <a:t>Synchronisation </a:t>
            </a:r>
            <a:endParaRPr lang="en-GB" b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F34096-22EB-FDC7-F9E6-6A7EF1291E3D}"/>
              </a:ext>
            </a:extLst>
          </p:cNvPr>
          <p:cNvGrpSpPr/>
          <p:nvPr/>
        </p:nvGrpSpPr>
        <p:grpSpPr>
          <a:xfrm>
            <a:off x="8309767" y="0"/>
            <a:ext cx="3882233" cy="360219"/>
            <a:chOff x="8306227" y="-7684"/>
            <a:chExt cx="3882233" cy="360219"/>
          </a:xfrm>
        </p:grpSpPr>
        <p:sp>
          <p:nvSpPr>
            <p:cNvPr id="5" name="Rectangle: Single Corner Rounded 4">
              <a:extLst>
                <a:ext uri="{FF2B5EF4-FFF2-40B4-BE49-F238E27FC236}">
                  <a16:creationId xmlns:a16="http://schemas.microsoft.com/office/drawing/2014/main" id="{440184C4-60CD-C926-34D0-7770F5917E75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748F5CA8-1208-0DE0-37D2-0BC3FA5C27D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V. Landmark positioning</a:t>
              </a:r>
            </a:p>
          </p:txBody>
        </p:sp>
      </p:grpSp>
      <p:pic>
        <p:nvPicPr>
          <p:cNvPr id="11" name="Picture 10" descr="A red line with a black background&#10;&#10;Description automatically generated">
            <a:extLst>
              <a:ext uri="{FF2B5EF4-FFF2-40B4-BE49-F238E27FC236}">
                <a16:creationId xmlns:a16="http://schemas.microsoft.com/office/drawing/2014/main" id="{DBA1EA9A-4185-2DB4-3C5E-09C96B23D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1314021" y="1692220"/>
            <a:ext cx="3960000" cy="3969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CAEE1B-C362-0435-5E18-3B438C96AA81}"/>
              </a:ext>
            </a:extLst>
          </p:cNvPr>
          <p:cNvSpPr txBox="1"/>
          <p:nvPr/>
        </p:nvSpPr>
        <p:spPr>
          <a:xfrm>
            <a:off x="8835109" y="5706357"/>
            <a:ext cx="83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</a:t>
            </a:r>
            <a:endParaRPr lang="en-GB" b="1" dirty="0"/>
          </a:p>
        </p:txBody>
      </p:sp>
      <p:pic>
        <p:nvPicPr>
          <p:cNvPr id="7" name="Picture 6" descr="A black screen with arrows pointing to camera&#10;&#10;Description automatically generated">
            <a:extLst>
              <a:ext uri="{FF2B5EF4-FFF2-40B4-BE49-F238E27FC236}">
                <a16:creationId xmlns:a16="http://schemas.microsoft.com/office/drawing/2014/main" id="{95D366B8-5D97-4ABF-2AC9-3436DA6F2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64" y="1697333"/>
            <a:ext cx="3960000" cy="39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537A20-05C9-46A3-7C0B-7577F6B0D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-1800000">
            <a:off x="7274968" y="1692395"/>
            <a:ext cx="3960000" cy="3960000"/>
          </a:xfrm>
          <a:prstGeom prst="rect">
            <a:avLst/>
          </a:prstGeom>
        </p:spPr>
      </p:pic>
      <p:pic>
        <p:nvPicPr>
          <p:cNvPr id="10" name="Picture 9" descr="A screen shot of a device&#10;&#10;Description automatically generated">
            <a:extLst>
              <a:ext uri="{FF2B5EF4-FFF2-40B4-BE49-F238E27FC236}">
                <a16:creationId xmlns:a16="http://schemas.microsoft.com/office/drawing/2014/main" id="{E706D00A-260C-0BED-3A11-CF309DF200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68" y="1697333"/>
            <a:ext cx="3960000" cy="396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D5F5FE-ECD4-A4AF-E8F7-FC833F7EAE19}"/>
              </a:ext>
            </a:extLst>
          </p:cNvPr>
          <p:cNvSpPr txBox="1"/>
          <p:nvPr/>
        </p:nvSpPr>
        <p:spPr>
          <a:xfrm>
            <a:off x="2899368" y="5706357"/>
            <a:ext cx="86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Reality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83614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1A636-D83B-8EA3-73E4-11270216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918000"/>
          </a:xfrm>
        </p:spPr>
        <p:txBody>
          <a:bodyPr/>
          <a:lstStyle/>
          <a:p>
            <a:r>
              <a:rPr lang="en-GB" dirty="0"/>
              <a:t>Synchronisation </a:t>
            </a:r>
            <a:endParaRPr lang="en-GB" b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F34096-22EB-FDC7-F9E6-6A7EF1291E3D}"/>
              </a:ext>
            </a:extLst>
          </p:cNvPr>
          <p:cNvGrpSpPr/>
          <p:nvPr/>
        </p:nvGrpSpPr>
        <p:grpSpPr>
          <a:xfrm>
            <a:off x="8309767" y="0"/>
            <a:ext cx="3882233" cy="360219"/>
            <a:chOff x="8306227" y="-7684"/>
            <a:chExt cx="3882233" cy="360219"/>
          </a:xfrm>
        </p:grpSpPr>
        <p:sp>
          <p:nvSpPr>
            <p:cNvPr id="5" name="Rectangle: Single Corner Rounded 4">
              <a:extLst>
                <a:ext uri="{FF2B5EF4-FFF2-40B4-BE49-F238E27FC236}">
                  <a16:creationId xmlns:a16="http://schemas.microsoft.com/office/drawing/2014/main" id="{440184C4-60CD-C926-34D0-7770F5917E75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748F5CA8-1208-0DE0-37D2-0BC3FA5C27D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V. Landmark positioning</a:t>
              </a:r>
            </a:p>
          </p:txBody>
        </p:sp>
      </p:grpSp>
      <p:pic>
        <p:nvPicPr>
          <p:cNvPr id="17" name="Picture 16" descr="A red line with a black background&#10;&#10;Description automatically generated">
            <a:extLst>
              <a:ext uri="{FF2B5EF4-FFF2-40B4-BE49-F238E27FC236}">
                <a16:creationId xmlns:a16="http://schemas.microsoft.com/office/drawing/2014/main" id="{0EDF79F4-9A55-2341-E000-8E9B4205C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1314021" y="1692220"/>
            <a:ext cx="3960000" cy="3969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CAEE1B-C362-0435-5E18-3B438C96AA81}"/>
              </a:ext>
            </a:extLst>
          </p:cNvPr>
          <p:cNvSpPr txBox="1"/>
          <p:nvPr/>
        </p:nvSpPr>
        <p:spPr>
          <a:xfrm>
            <a:off x="8835109" y="5706357"/>
            <a:ext cx="83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</a:t>
            </a:r>
            <a:endParaRPr lang="en-GB" b="1" dirty="0"/>
          </a:p>
        </p:txBody>
      </p:sp>
      <p:pic>
        <p:nvPicPr>
          <p:cNvPr id="7" name="Picture 6" descr="A black screen with arrows pointing to camera&#10;&#10;Description automatically generated">
            <a:extLst>
              <a:ext uri="{FF2B5EF4-FFF2-40B4-BE49-F238E27FC236}">
                <a16:creationId xmlns:a16="http://schemas.microsoft.com/office/drawing/2014/main" id="{95D366B8-5D97-4ABF-2AC9-3436DA6F2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64" y="1697333"/>
            <a:ext cx="3960000" cy="39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537A20-05C9-46A3-7C0B-7577F6B0D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-1800000">
            <a:off x="7274968" y="1692395"/>
            <a:ext cx="3960000" cy="3960000"/>
          </a:xfrm>
          <a:prstGeom prst="rect">
            <a:avLst/>
          </a:prstGeom>
        </p:spPr>
      </p:pic>
      <p:pic>
        <p:nvPicPr>
          <p:cNvPr id="10" name="Picture 9" descr="A screen shot of a device&#10;&#10;Description automatically generated">
            <a:extLst>
              <a:ext uri="{FF2B5EF4-FFF2-40B4-BE49-F238E27FC236}">
                <a16:creationId xmlns:a16="http://schemas.microsoft.com/office/drawing/2014/main" id="{E706D00A-260C-0BED-3A11-CF309DF200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68" y="1697333"/>
            <a:ext cx="3960000" cy="3960000"/>
          </a:xfrm>
          <a:prstGeom prst="rect">
            <a:avLst/>
          </a:prstGeom>
        </p:spPr>
      </p:pic>
      <p:pic>
        <p:nvPicPr>
          <p:cNvPr id="14" name="Picture 13" descr="A blue arrows pointing to a black background&#10;&#10;Description automatically generated">
            <a:extLst>
              <a:ext uri="{FF2B5EF4-FFF2-40B4-BE49-F238E27FC236}">
                <a16:creationId xmlns:a16="http://schemas.microsoft.com/office/drawing/2014/main" id="{4D7ECDB1-D73F-EDB7-C2DF-E991EB0CA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0000">
            <a:off x="7274967" y="1697333"/>
            <a:ext cx="3960000" cy="39698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2B5783-AA5D-238C-089C-6404D7D3FE91}"/>
              </a:ext>
            </a:extLst>
          </p:cNvPr>
          <p:cNvSpPr txBox="1"/>
          <p:nvPr/>
        </p:nvSpPr>
        <p:spPr>
          <a:xfrm>
            <a:off x="2899368" y="5706357"/>
            <a:ext cx="86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Reality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808508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1A636-D83B-8EA3-73E4-11270216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918000"/>
          </a:xfrm>
        </p:spPr>
        <p:txBody>
          <a:bodyPr/>
          <a:lstStyle/>
          <a:p>
            <a:r>
              <a:rPr lang="en-GB" dirty="0"/>
              <a:t>Synchronisation </a:t>
            </a:r>
            <a:endParaRPr lang="en-GB" b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F34096-22EB-FDC7-F9E6-6A7EF1291E3D}"/>
              </a:ext>
            </a:extLst>
          </p:cNvPr>
          <p:cNvGrpSpPr/>
          <p:nvPr/>
        </p:nvGrpSpPr>
        <p:grpSpPr>
          <a:xfrm>
            <a:off x="8309767" y="0"/>
            <a:ext cx="3882233" cy="360219"/>
            <a:chOff x="8306227" y="-7684"/>
            <a:chExt cx="3882233" cy="360219"/>
          </a:xfrm>
        </p:grpSpPr>
        <p:sp>
          <p:nvSpPr>
            <p:cNvPr id="5" name="Rectangle: Single Corner Rounded 4">
              <a:extLst>
                <a:ext uri="{FF2B5EF4-FFF2-40B4-BE49-F238E27FC236}">
                  <a16:creationId xmlns:a16="http://schemas.microsoft.com/office/drawing/2014/main" id="{440184C4-60CD-C926-34D0-7770F5917E75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748F5CA8-1208-0DE0-37D2-0BC3FA5C27D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V. Landmark positioning</a:t>
              </a:r>
            </a:p>
          </p:txBody>
        </p:sp>
      </p:grpSp>
      <p:pic>
        <p:nvPicPr>
          <p:cNvPr id="8" name="Picture 7" descr="A red line with a black background&#10;&#10;Description automatically generated">
            <a:extLst>
              <a:ext uri="{FF2B5EF4-FFF2-40B4-BE49-F238E27FC236}">
                <a16:creationId xmlns:a16="http://schemas.microsoft.com/office/drawing/2014/main" id="{C77248A7-9320-669E-1B93-02AC847A2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314021" y="1692220"/>
            <a:ext cx="3960000" cy="3969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CAEE1B-C362-0435-5E18-3B438C96AA81}"/>
              </a:ext>
            </a:extLst>
          </p:cNvPr>
          <p:cNvSpPr txBox="1"/>
          <p:nvPr/>
        </p:nvSpPr>
        <p:spPr>
          <a:xfrm>
            <a:off x="8835109" y="5706357"/>
            <a:ext cx="83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</a:t>
            </a:r>
            <a:endParaRPr lang="en-GB" b="1" dirty="0"/>
          </a:p>
        </p:txBody>
      </p:sp>
      <p:pic>
        <p:nvPicPr>
          <p:cNvPr id="7" name="Picture 6" descr="A black screen with arrows pointing to camera&#10;&#10;Description automatically generated">
            <a:extLst>
              <a:ext uri="{FF2B5EF4-FFF2-40B4-BE49-F238E27FC236}">
                <a16:creationId xmlns:a16="http://schemas.microsoft.com/office/drawing/2014/main" id="{95D366B8-5D97-4ABF-2AC9-3436DA6F2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64" y="1697333"/>
            <a:ext cx="3960000" cy="39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537A20-05C9-46A3-7C0B-7577F6B0D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-1800000">
            <a:off x="7274968" y="1692395"/>
            <a:ext cx="3960000" cy="3960000"/>
          </a:xfrm>
          <a:prstGeom prst="rect">
            <a:avLst/>
          </a:prstGeom>
        </p:spPr>
      </p:pic>
      <p:pic>
        <p:nvPicPr>
          <p:cNvPr id="10" name="Picture 9" descr="A screen shot of a device&#10;&#10;Description automatically generated">
            <a:extLst>
              <a:ext uri="{FF2B5EF4-FFF2-40B4-BE49-F238E27FC236}">
                <a16:creationId xmlns:a16="http://schemas.microsoft.com/office/drawing/2014/main" id="{E706D00A-260C-0BED-3A11-CF309DF200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7274968" y="1697333"/>
            <a:ext cx="3960000" cy="3960000"/>
          </a:xfrm>
          <a:prstGeom prst="rect">
            <a:avLst/>
          </a:prstGeom>
        </p:spPr>
      </p:pic>
      <p:pic>
        <p:nvPicPr>
          <p:cNvPr id="14" name="Picture 13" descr="A blue arrows pointing to a black background&#10;&#10;Description automatically generated">
            <a:extLst>
              <a:ext uri="{FF2B5EF4-FFF2-40B4-BE49-F238E27FC236}">
                <a16:creationId xmlns:a16="http://schemas.microsoft.com/office/drawing/2014/main" id="{4D7ECDB1-D73F-EDB7-C2DF-E991EB0CA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0000">
            <a:off x="7274967" y="1697333"/>
            <a:ext cx="3960000" cy="3969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74163C-EF2D-3A1F-635C-94C465B98B05}"/>
              </a:ext>
            </a:extLst>
          </p:cNvPr>
          <p:cNvSpPr txBox="1"/>
          <p:nvPr/>
        </p:nvSpPr>
        <p:spPr>
          <a:xfrm>
            <a:off x="2899368" y="5706357"/>
            <a:ext cx="86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Reality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811167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1A636-D83B-8EA3-73E4-11270216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918000"/>
          </a:xfrm>
        </p:spPr>
        <p:txBody>
          <a:bodyPr/>
          <a:lstStyle/>
          <a:p>
            <a:r>
              <a:rPr lang="en-GB" dirty="0"/>
              <a:t>Synchronisation </a:t>
            </a:r>
            <a:endParaRPr lang="en-GB" b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F34096-22EB-FDC7-F9E6-6A7EF1291E3D}"/>
              </a:ext>
            </a:extLst>
          </p:cNvPr>
          <p:cNvGrpSpPr/>
          <p:nvPr/>
        </p:nvGrpSpPr>
        <p:grpSpPr>
          <a:xfrm>
            <a:off x="8309767" y="0"/>
            <a:ext cx="3882233" cy="360219"/>
            <a:chOff x="8306227" y="-7684"/>
            <a:chExt cx="3882233" cy="360219"/>
          </a:xfrm>
        </p:grpSpPr>
        <p:sp>
          <p:nvSpPr>
            <p:cNvPr id="5" name="Rectangle: Single Corner Rounded 4">
              <a:extLst>
                <a:ext uri="{FF2B5EF4-FFF2-40B4-BE49-F238E27FC236}">
                  <a16:creationId xmlns:a16="http://schemas.microsoft.com/office/drawing/2014/main" id="{440184C4-60CD-C926-34D0-7770F5917E75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748F5CA8-1208-0DE0-37D2-0BC3FA5C27D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V. Landmark positioning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5CAEE1B-C362-0435-5E18-3B438C96AA81}"/>
              </a:ext>
            </a:extLst>
          </p:cNvPr>
          <p:cNvSpPr txBox="1"/>
          <p:nvPr/>
        </p:nvSpPr>
        <p:spPr>
          <a:xfrm>
            <a:off x="8835109" y="5706357"/>
            <a:ext cx="83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</a:t>
            </a:r>
            <a:endParaRPr lang="en-GB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537A20-05C9-46A3-7C0B-7577F6B0D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-2700000">
            <a:off x="7274968" y="1692395"/>
            <a:ext cx="3960000" cy="3960000"/>
          </a:xfrm>
          <a:prstGeom prst="rect">
            <a:avLst/>
          </a:prstGeom>
        </p:spPr>
      </p:pic>
      <p:pic>
        <p:nvPicPr>
          <p:cNvPr id="10" name="Picture 9" descr="A screen shot of a device&#10;&#10;Description automatically generated">
            <a:extLst>
              <a:ext uri="{FF2B5EF4-FFF2-40B4-BE49-F238E27FC236}">
                <a16:creationId xmlns:a16="http://schemas.microsoft.com/office/drawing/2014/main" id="{E706D00A-260C-0BED-3A11-CF309DF20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68" y="1697333"/>
            <a:ext cx="3960000" cy="3960000"/>
          </a:xfrm>
          <a:prstGeom prst="rect">
            <a:avLst/>
          </a:prstGeom>
        </p:spPr>
      </p:pic>
      <p:pic>
        <p:nvPicPr>
          <p:cNvPr id="14" name="Picture 13" descr="A blue arrows pointing to a black background&#10;&#10;Description automatically generated">
            <a:extLst>
              <a:ext uri="{FF2B5EF4-FFF2-40B4-BE49-F238E27FC236}">
                <a16:creationId xmlns:a16="http://schemas.microsoft.com/office/drawing/2014/main" id="{4D7ECDB1-D73F-EDB7-C2DF-E991EB0CA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0000">
            <a:off x="7274967" y="1697333"/>
            <a:ext cx="3960000" cy="3969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279CAB-64D8-62CF-94C6-E3872A98F846}"/>
              </a:ext>
            </a:extLst>
          </p:cNvPr>
          <p:cNvSpPr txBox="1"/>
          <p:nvPr/>
        </p:nvSpPr>
        <p:spPr>
          <a:xfrm>
            <a:off x="2899368" y="5706357"/>
            <a:ext cx="86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Reality</a:t>
            </a:r>
            <a:endParaRPr lang="en-GB" b="1" dirty="0"/>
          </a:p>
        </p:txBody>
      </p:sp>
      <p:pic>
        <p:nvPicPr>
          <p:cNvPr id="8" name="Picture 7" descr="A red line with a black background&#10;&#10;Description automatically generated">
            <a:extLst>
              <a:ext uri="{FF2B5EF4-FFF2-40B4-BE49-F238E27FC236}">
                <a16:creationId xmlns:a16="http://schemas.microsoft.com/office/drawing/2014/main" id="{DEF61C4A-E376-D553-A9BD-E5D27FFC52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314021" y="1692220"/>
            <a:ext cx="3960000" cy="3969875"/>
          </a:xfrm>
          <a:prstGeom prst="rect">
            <a:avLst/>
          </a:prstGeom>
        </p:spPr>
      </p:pic>
      <p:pic>
        <p:nvPicPr>
          <p:cNvPr id="11" name="Picture 10" descr="A black screen with arrows pointing to camera&#10;&#10;Description automatically generated">
            <a:extLst>
              <a:ext uri="{FF2B5EF4-FFF2-40B4-BE49-F238E27FC236}">
                <a16:creationId xmlns:a16="http://schemas.microsoft.com/office/drawing/2014/main" id="{3B9FF588-70E7-E19F-7D42-5BB630154A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64" y="1697333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8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0.25599 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99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-0.25911 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-0.25911 0.0013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25911 0.0020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-0.2927 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35" y="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11111E-6 L 0.2293 0.001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0.22982 0.0020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8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C15695-63A1-6758-05DA-523568654310}"/>
              </a:ext>
            </a:extLst>
          </p:cNvPr>
          <p:cNvSpPr txBox="1">
            <a:spLocks/>
          </p:cNvSpPr>
          <p:nvPr/>
        </p:nvSpPr>
        <p:spPr>
          <a:xfrm>
            <a:off x="1371300" y="3126131"/>
            <a:ext cx="4140096" cy="689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+mj-lt"/>
              </a:rPr>
              <a:t>Demo</a:t>
            </a:r>
          </a:p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Badge 6 with solid fill">
            <a:extLst>
              <a:ext uri="{FF2B5EF4-FFF2-40B4-BE49-F238E27FC236}">
                <a16:creationId xmlns:a16="http://schemas.microsoft.com/office/drawing/2014/main" id="{0DD1D104-0E5A-6FA3-2701-80AACB8DE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6464" y="1034569"/>
            <a:ext cx="4788861" cy="478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03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and blue diploma&#10;&#10;Description automatically generated">
            <a:extLst>
              <a:ext uri="{FF2B5EF4-FFF2-40B4-BE49-F238E27FC236}">
                <a16:creationId xmlns:a16="http://schemas.microsoft.com/office/drawing/2014/main" id="{F1821B70-1214-5A16-E4F8-61A3AC71E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10229" y="183893"/>
            <a:ext cx="4680686" cy="64902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0FD30-7E1F-2548-0E00-82260BCA9B20}"/>
              </a:ext>
            </a:extLst>
          </p:cNvPr>
          <p:cNvSpPr txBox="1"/>
          <p:nvPr/>
        </p:nvSpPr>
        <p:spPr>
          <a:xfrm>
            <a:off x="904568" y="2551837"/>
            <a:ext cx="35691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abstract, concepts and ideas in this thesis were presented in the student section of the 33rd edition of the Arad Academia Days hosted by “</a:t>
            </a:r>
            <a:r>
              <a:rPr lang="en-US" dirty="0" err="1"/>
              <a:t>Vasile</a:t>
            </a:r>
            <a:r>
              <a:rPr lang="en-US" dirty="0"/>
              <a:t> </a:t>
            </a:r>
            <a:r>
              <a:rPr lang="en-US" dirty="0" err="1"/>
              <a:t>Goldi</a:t>
            </a:r>
            <a:r>
              <a:rPr lang="ro-RO" dirty="0"/>
              <a:t>ș</a:t>
            </a:r>
            <a:r>
              <a:rPr lang="en-US" dirty="0"/>
              <a:t>” Western University of Arad.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895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24EB7-4FA4-9E07-662B-634A0814C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955508"/>
            <a:ext cx="9950103" cy="49853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02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45648E2-B946-43A1-80DE-C50CBBD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8FD2A-9F1F-2804-3EEF-98070B47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2553613"/>
            <a:ext cx="4724399" cy="16691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What is augmented reality assisted landmark navigation?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A06546B-3E90-4E24-BD32-C6BFD1CD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3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D7F03594-9F6B-B5BD-793F-0472B39E8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8441" y="1066800"/>
            <a:ext cx="4724399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8397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4">
            <a:extLst>
              <a:ext uri="{FF2B5EF4-FFF2-40B4-BE49-F238E27FC236}">
                <a16:creationId xmlns:a16="http://schemas.microsoft.com/office/drawing/2014/main" id="{6F51B586-0E83-43F5-9A44-5146348B3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8FD2A-9F1F-2804-3EEF-98070B47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5018638" cy="166779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kern="1200" dirty="0">
                <a:effectLst/>
                <a:latin typeface="+mj-lt"/>
                <a:ea typeface="+mj-ea"/>
                <a:cs typeface="+mj-cs"/>
              </a:rPr>
              <a:t>What is augmented reality assisted landmark navigation?</a:t>
            </a:r>
            <a:endParaRPr lang="en-US" b="1" kern="1200" dirty="0"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3DE2F-678D-95F9-4776-75C5B1994777}"/>
              </a:ext>
            </a:extLst>
          </p:cNvPr>
          <p:cNvSpPr txBox="1"/>
          <p:nvPr/>
        </p:nvSpPr>
        <p:spPr>
          <a:xfrm>
            <a:off x="1077362" y="3424501"/>
            <a:ext cx="4855352" cy="22058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b="1" dirty="0"/>
              <a:t>Landmark Navigation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b="1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/>
              <a:buChar char="•"/>
            </a:pPr>
            <a:r>
              <a:rPr lang="en-GB" dirty="0"/>
              <a:t>Foundation block for human orientation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/>
              <a:buChar char="•"/>
            </a:pPr>
            <a:r>
              <a:rPr lang="en-GB" dirty="0"/>
              <a:t>Critical for the memorisation of a new environment</a:t>
            </a:r>
          </a:p>
        </p:txBody>
      </p:sp>
      <p:sp>
        <p:nvSpPr>
          <p:cNvPr id="53" name="Rectangle 46">
            <a:extLst>
              <a:ext uri="{FF2B5EF4-FFF2-40B4-BE49-F238E27FC236}">
                <a16:creationId xmlns:a16="http://schemas.microsoft.com/office/drawing/2014/main" id="{9F7598AC-1D83-4590-8D80-572268CE4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67018" y="3427736"/>
            <a:ext cx="5224982" cy="3430264"/>
          </a:xfrm>
          <a:prstGeom prst="rect">
            <a:avLst/>
          </a:prstGeom>
          <a:solidFill>
            <a:srgbClr val="637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5" descr="Colosseum in Rome">
            <a:extLst>
              <a:ext uri="{FF2B5EF4-FFF2-40B4-BE49-F238E27FC236}">
                <a16:creationId xmlns:a16="http://schemas.microsoft.com/office/drawing/2014/main" id="{35E04486-3D84-18C2-3216-235F538A2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6" r="-3" b="-3"/>
          <a:stretch/>
        </p:blipFill>
        <p:spPr>
          <a:xfrm>
            <a:off x="6967018" y="-7683"/>
            <a:ext cx="5224982" cy="3445631"/>
          </a:xfrm>
          <a:prstGeom prst="rect">
            <a:avLst/>
          </a:prstGeom>
        </p:spPr>
      </p:pic>
      <p:pic>
        <p:nvPicPr>
          <p:cNvPr id="3" name="Picture 3" descr="Paris skyline">
            <a:extLst>
              <a:ext uri="{FF2B5EF4-FFF2-40B4-BE49-F238E27FC236}">
                <a16:creationId xmlns:a16="http://schemas.microsoft.com/office/drawing/2014/main" id="{08B7D551-9E65-97EC-CFEE-CF84FED7E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5" r="-3" b="-3"/>
          <a:stretch/>
        </p:blipFill>
        <p:spPr>
          <a:xfrm>
            <a:off x="6967018" y="3425249"/>
            <a:ext cx="5224982" cy="3432751"/>
          </a:xfrm>
          <a:custGeom>
            <a:avLst/>
            <a:gdLst/>
            <a:ahLst/>
            <a:cxnLst/>
            <a:rect l="l" t="t" r="r" b="b"/>
            <a:pathLst>
              <a:path w="5224982" h="3414824">
                <a:moveTo>
                  <a:pt x="0" y="2"/>
                </a:moveTo>
                <a:lnTo>
                  <a:pt x="1736249" y="2"/>
                </a:lnTo>
                <a:lnTo>
                  <a:pt x="1736249" y="3414824"/>
                </a:lnTo>
                <a:lnTo>
                  <a:pt x="0" y="3414824"/>
                </a:lnTo>
                <a:close/>
                <a:moveTo>
                  <a:pt x="1736250" y="0"/>
                </a:moveTo>
                <a:lnTo>
                  <a:pt x="5224982" y="0"/>
                </a:lnTo>
                <a:cubicBezTo>
                  <a:pt x="5224982" y="1885955"/>
                  <a:pt x="3663023" y="3414824"/>
                  <a:pt x="1736250" y="3414824"/>
                </a:cubicBez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E699527-46BD-5D92-87BD-A0FF83121A95}"/>
              </a:ext>
            </a:extLst>
          </p:cNvPr>
          <p:cNvGrpSpPr/>
          <p:nvPr/>
        </p:nvGrpSpPr>
        <p:grpSpPr>
          <a:xfrm>
            <a:off x="8306227" y="-7684"/>
            <a:ext cx="3882233" cy="360219"/>
            <a:chOff x="8306227" y="-7684"/>
            <a:chExt cx="3882233" cy="360219"/>
          </a:xfrm>
        </p:grpSpPr>
        <p:sp>
          <p:nvSpPr>
            <p:cNvPr id="14" name="Rectangle: Single Corner Rounded 13">
              <a:extLst>
                <a:ext uri="{FF2B5EF4-FFF2-40B4-BE49-F238E27FC236}">
                  <a16:creationId xmlns:a16="http://schemas.microsoft.com/office/drawing/2014/main" id="{D5A0B21B-12F7-FD75-3E10-48285CAE7A2F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957D2F2-3222-2294-CA7F-17C0C09E298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I. AR Assisted Landmark navigation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0245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B66F557C-E9BA-42E6-941B-BB48D70FB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8FD2A-9F1F-2804-3EEF-98070B47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0415" y="509882"/>
            <a:ext cx="5076938" cy="17379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effectLst/>
                <a:latin typeface="+mj-lt"/>
                <a:ea typeface="+mj-ea"/>
                <a:cs typeface="+mj-cs"/>
              </a:rPr>
              <a:t>What is augmented reality assisted landmark navigation?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3DE2F-678D-95F9-4776-75C5B1994777}"/>
              </a:ext>
            </a:extLst>
          </p:cNvPr>
          <p:cNvSpPr txBox="1"/>
          <p:nvPr/>
        </p:nvSpPr>
        <p:spPr>
          <a:xfrm>
            <a:off x="6050415" y="3510158"/>
            <a:ext cx="5076937" cy="28317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b="1" dirty="0"/>
              <a:t>Augmented Reality navigation</a:t>
            </a:r>
            <a:endParaRPr lang="en-GB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b="1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/>
              <a:buChar char="•"/>
            </a:pPr>
            <a:r>
              <a:rPr lang="en-GB" dirty="0"/>
              <a:t>The future of immersive navigation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/>
              <a:buChar char="•"/>
            </a:pPr>
            <a:r>
              <a:rPr lang="en-GB" dirty="0"/>
              <a:t>The fusion between reality and imagination</a:t>
            </a:r>
          </a:p>
        </p:txBody>
      </p:sp>
      <p:pic>
        <p:nvPicPr>
          <p:cNvPr id="14" name="Picture 14" descr="A picture containing mobile phone, subway, person, screenshot&#10;&#10;Description automatically generated">
            <a:extLst>
              <a:ext uri="{FF2B5EF4-FFF2-40B4-BE49-F238E27FC236}">
                <a16:creationId xmlns:a16="http://schemas.microsoft.com/office/drawing/2014/main" id="{40D29ECD-EAF4-BB8C-775C-6C9FB1948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9" t="292" r="14145"/>
          <a:stretch/>
        </p:blipFill>
        <p:spPr>
          <a:xfrm>
            <a:off x="3540" y="1"/>
            <a:ext cx="4540451" cy="343306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5F147E9-35BD-0A69-296D-8C6CB0147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91" t="293" r="11742" b="-612"/>
          <a:stretch/>
        </p:blipFill>
        <p:spPr>
          <a:xfrm>
            <a:off x="-36565" y="3428119"/>
            <a:ext cx="4581841" cy="3505244"/>
          </a:xfrm>
          <a:prstGeom prst="rect">
            <a:avLst/>
          </a:prstGeom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16AC1D56-AFF3-4F35-AD67-F9F590DC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499" y="3498408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rgbClr val="637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C5E1A9-E5F9-F84B-FB81-C5451022C08E}"/>
              </a:ext>
            </a:extLst>
          </p:cNvPr>
          <p:cNvGrpSpPr/>
          <p:nvPr/>
        </p:nvGrpSpPr>
        <p:grpSpPr>
          <a:xfrm>
            <a:off x="8306227" y="-7684"/>
            <a:ext cx="3882233" cy="360219"/>
            <a:chOff x="8306227" y="-7684"/>
            <a:chExt cx="3882233" cy="360219"/>
          </a:xfrm>
        </p:grpSpPr>
        <p:sp>
          <p:nvSpPr>
            <p:cNvPr id="4" name="Rectangle: Single Corner Rounded 3">
              <a:extLst>
                <a:ext uri="{FF2B5EF4-FFF2-40B4-BE49-F238E27FC236}">
                  <a16:creationId xmlns:a16="http://schemas.microsoft.com/office/drawing/2014/main" id="{D08809AB-E46F-55EB-0AAA-AC9A9B88D25B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2CE2A376-A6E8-65FA-BE66-21B72353C4D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I. AR Assisted Landmark navigation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855126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4B29-1499-7CC6-8AB9-00B68047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919548"/>
          </a:xfrm>
        </p:spPr>
        <p:txBody>
          <a:bodyPr/>
          <a:lstStyle/>
          <a:p>
            <a:r>
              <a:rPr lang="en-US" dirty="0"/>
              <a:t>Present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9CA13654-E265-0E85-AECF-256CEB19E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08651" y="904536"/>
            <a:ext cx="5143500" cy="33147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BFD9FA-2599-EDC6-3948-AC3C389AB931}"/>
              </a:ext>
            </a:extLst>
          </p:cNvPr>
          <p:cNvSpPr txBox="1"/>
          <p:nvPr/>
        </p:nvSpPr>
        <p:spPr>
          <a:xfrm>
            <a:off x="4809445" y="4359956"/>
            <a:ext cx="5143500" cy="3175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algn="ctr"/>
            <a:r>
              <a:rPr lang="en-US" sz="2000" b="1" dirty="0"/>
              <a:t>Google Maps: Live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DFBFB-F6DA-D912-6492-2E2A67345ED6}"/>
              </a:ext>
            </a:extLst>
          </p:cNvPr>
          <p:cNvSpPr txBox="1"/>
          <p:nvPr/>
        </p:nvSpPr>
        <p:spPr>
          <a:xfrm>
            <a:off x="814388" y="1986870"/>
            <a:ext cx="3380014" cy="166732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000" b="1" dirty="0">
                <a:latin typeface="Avenir Next LT Pro Light"/>
                <a:ea typeface="+mn-lt"/>
                <a:cs typeface="Arial"/>
              </a:rPr>
              <a:t>Google Maps: Live View</a:t>
            </a:r>
            <a:endParaRPr lang="en-US" sz="2000" dirty="0">
              <a:latin typeface="Avenir Next LT Pro Light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dirty="0">
                <a:latin typeface="Avenir Next LT Pro Light"/>
                <a:ea typeface="+mn-lt"/>
                <a:cs typeface="Arial"/>
              </a:rPr>
              <a:t>Apple Maps AR</a:t>
            </a:r>
            <a:endParaRPr lang="en-US" dirty="0">
              <a:latin typeface="Avenir Next LT Pro Light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dirty="0">
                <a:latin typeface="Avenir Next LT Pro Light"/>
                <a:ea typeface="+mn-lt"/>
                <a:cs typeface="Arial"/>
              </a:rPr>
              <a:t>Google Geospatial Creator</a:t>
            </a:r>
            <a:endParaRPr lang="en-US" dirty="0">
              <a:latin typeface="Avenir Next LT Pro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1A3AFD-456A-34EF-3AA7-06D746E660A9}"/>
              </a:ext>
            </a:extLst>
          </p:cNvPr>
          <p:cNvGrpSpPr/>
          <p:nvPr/>
        </p:nvGrpSpPr>
        <p:grpSpPr>
          <a:xfrm>
            <a:off x="8306227" y="-7684"/>
            <a:ext cx="3882233" cy="360219"/>
            <a:chOff x="8306227" y="-7684"/>
            <a:chExt cx="3882233" cy="360219"/>
          </a:xfrm>
        </p:grpSpPr>
        <p:sp>
          <p:nvSpPr>
            <p:cNvPr id="11" name="Rectangle: Single Corner Rounded 10">
              <a:extLst>
                <a:ext uri="{FF2B5EF4-FFF2-40B4-BE49-F238E27FC236}">
                  <a16:creationId xmlns:a16="http://schemas.microsoft.com/office/drawing/2014/main" id="{7B6C0882-154F-0EF9-A429-3F698677BFB1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BCD364B8-FC3C-E0DA-C443-6CF5BD7934BC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I. AR Assisted Landmark navigation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CEE4ABD-1581-0FC2-ED27-28363EAD64D5}"/>
              </a:ext>
            </a:extLst>
          </p:cNvPr>
          <p:cNvSpPr txBox="1"/>
          <p:nvPr/>
        </p:nvSpPr>
        <p:spPr>
          <a:xfrm>
            <a:off x="6766152" y="7397430"/>
            <a:ext cx="2160815" cy="29573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algn="ctr"/>
            <a:r>
              <a:rPr lang="en-US" sz="2000" b="1" dirty="0"/>
              <a:t>Apple Maps AR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8505C1-9166-065A-849C-4821635446C7}"/>
              </a:ext>
            </a:extLst>
          </p:cNvPr>
          <p:cNvSpPr/>
          <p:nvPr/>
        </p:nvSpPr>
        <p:spPr>
          <a:xfrm>
            <a:off x="13253357" y="-58106"/>
            <a:ext cx="5138057" cy="3320142"/>
          </a:xfrm>
          <a:prstGeom prst="rect">
            <a:avLst/>
          </a:prstGeom>
          <a:solidFill>
            <a:srgbClr val="63787F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8">
            <a:extLst>
              <a:ext uri="{FF2B5EF4-FFF2-40B4-BE49-F238E27FC236}">
                <a16:creationId xmlns:a16="http://schemas.microsoft.com/office/drawing/2014/main" id="{C56EC9D3-D69B-AD31-4E5B-EB478F5C7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950" y="-3693155"/>
            <a:ext cx="4008071" cy="331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0917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4B29-1499-7CC6-8AB9-00B68047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919548"/>
          </a:xfrm>
        </p:spPr>
        <p:txBody>
          <a:bodyPr/>
          <a:lstStyle/>
          <a:p>
            <a:r>
              <a:rPr lang="en-US" dirty="0"/>
              <a:t>Present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BFD9FA-2599-EDC6-3948-AC3C389AB931}"/>
              </a:ext>
            </a:extLst>
          </p:cNvPr>
          <p:cNvSpPr txBox="1"/>
          <p:nvPr/>
        </p:nvSpPr>
        <p:spPr>
          <a:xfrm>
            <a:off x="814388" y="1986870"/>
            <a:ext cx="3380014" cy="166732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dirty="0">
                <a:latin typeface="Avenir Next LT Pro Light"/>
                <a:cs typeface="Arial"/>
              </a:rPr>
              <a:t>Google Maps: Live View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000" b="1" dirty="0">
                <a:latin typeface="Avenir Next LT Pro Light"/>
                <a:cs typeface="Arial"/>
              </a:rPr>
              <a:t>Apple Maps AR</a:t>
            </a:r>
            <a:endParaRPr lang="en-US" sz="2000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dirty="0">
                <a:latin typeface="Avenir Next LT Pro Light"/>
                <a:cs typeface="Arial"/>
              </a:rPr>
              <a:t>Google Geospatial Creator</a:t>
            </a:r>
            <a:endParaRPr lang="en-US">
              <a:latin typeface="Avenir Next LT Pro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E0208A-BA9B-B152-22B6-ACBFF809D8F6}"/>
              </a:ext>
            </a:extLst>
          </p:cNvPr>
          <p:cNvSpPr txBox="1"/>
          <p:nvPr/>
        </p:nvSpPr>
        <p:spPr>
          <a:xfrm>
            <a:off x="6670902" y="4632097"/>
            <a:ext cx="2160815" cy="29573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algn="ctr"/>
            <a:r>
              <a:rPr lang="en-US" sz="2000" b="1" dirty="0"/>
              <a:t>Apple Maps AR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501BA113-A1E8-9056-BADA-1D78F3C01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08651" y="904536"/>
            <a:ext cx="5143500" cy="33147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CE47FD7-027B-DF05-07FB-A517997804A7}"/>
              </a:ext>
            </a:extLst>
          </p:cNvPr>
          <p:cNvSpPr/>
          <p:nvPr/>
        </p:nvSpPr>
        <p:spPr>
          <a:xfrm>
            <a:off x="5138057" y="1153886"/>
            <a:ext cx="5138057" cy="3320142"/>
          </a:xfrm>
          <a:prstGeom prst="rect">
            <a:avLst/>
          </a:prstGeom>
          <a:solidFill>
            <a:srgbClr val="63787F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80BDD7B0-7212-D56F-5280-409BB2C25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46550" y="1153688"/>
            <a:ext cx="4008071" cy="3317572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443AECE-513E-64B7-6A64-67402F44BE90}"/>
              </a:ext>
            </a:extLst>
          </p:cNvPr>
          <p:cNvGrpSpPr/>
          <p:nvPr/>
        </p:nvGrpSpPr>
        <p:grpSpPr>
          <a:xfrm>
            <a:off x="8306227" y="-7684"/>
            <a:ext cx="3882233" cy="360219"/>
            <a:chOff x="8306227" y="-7684"/>
            <a:chExt cx="3882233" cy="360219"/>
          </a:xfrm>
        </p:grpSpPr>
        <p:sp>
          <p:nvSpPr>
            <p:cNvPr id="4" name="Rectangle: Single Corner Rounded 3">
              <a:extLst>
                <a:ext uri="{FF2B5EF4-FFF2-40B4-BE49-F238E27FC236}">
                  <a16:creationId xmlns:a16="http://schemas.microsoft.com/office/drawing/2014/main" id="{F2BF9DF7-1133-EF55-C10A-C0A9A29D373F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AE52F1BA-81C5-65DA-DA86-C584936536A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I. AR Assisted Landmark navigation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3AD3E0-D331-6411-EA66-87A29A8D922A}"/>
              </a:ext>
            </a:extLst>
          </p:cNvPr>
          <p:cNvSpPr txBox="1"/>
          <p:nvPr/>
        </p:nvSpPr>
        <p:spPr>
          <a:xfrm>
            <a:off x="5091190" y="8314189"/>
            <a:ext cx="5154386" cy="36104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algn="ctr"/>
            <a:r>
              <a:rPr lang="en-US" sz="2000" b="1" dirty="0"/>
              <a:t>Google Geospatial Creator</a:t>
            </a:r>
          </a:p>
        </p:txBody>
      </p:sp>
      <p:pic>
        <p:nvPicPr>
          <p:cNvPr id="8" name="Picture 15" descr="A picture containing sky, balloon, cartoon, building&#10;&#10;Description automatically generated">
            <a:extLst>
              <a:ext uri="{FF2B5EF4-FFF2-40B4-BE49-F238E27FC236}">
                <a16:creationId xmlns:a16="http://schemas.microsoft.com/office/drawing/2014/main" id="{DC54553F-4C23-EFC4-8EAB-AB3A74F9F9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27" t="-348" r="-187" b="-974"/>
          <a:stretch/>
        </p:blipFill>
        <p:spPr>
          <a:xfrm>
            <a:off x="12970328" y="720434"/>
            <a:ext cx="5147648" cy="33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4B29-1499-7CC6-8AB9-00B68047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919548"/>
          </a:xfrm>
        </p:spPr>
        <p:txBody>
          <a:bodyPr/>
          <a:lstStyle/>
          <a:p>
            <a:r>
              <a:rPr lang="en-US" dirty="0"/>
              <a:t>Present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BFD9FA-2599-EDC6-3948-AC3C389AB931}"/>
              </a:ext>
            </a:extLst>
          </p:cNvPr>
          <p:cNvSpPr txBox="1"/>
          <p:nvPr/>
        </p:nvSpPr>
        <p:spPr>
          <a:xfrm>
            <a:off x="814388" y="1986870"/>
            <a:ext cx="3597726" cy="281032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Google Maps: Live View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Apple Maps AR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Google Geospatial Creator</a:t>
            </a:r>
            <a:endParaRPr lang="en-US" sz="2000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E0208A-BA9B-B152-22B6-ACBFF809D8F6}"/>
              </a:ext>
            </a:extLst>
          </p:cNvPr>
          <p:cNvSpPr txBox="1"/>
          <p:nvPr/>
        </p:nvSpPr>
        <p:spPr>
          <a:xfrm>
            <a:off x="5462587" y="4828039"/>
            <a:ext cx="5154386" cy="36104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algn="ctr"/>
            <a:r>
              <a:rPr lang="en-US" sz="2000" b="1" dirty="0"/>
              <a:t>Google Geospatial Creator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501BA113-A1E8-9056-BADA-1D78F3C01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08651" y="904536"/>
            <a:ext cx="5143500" cy="33147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CE47FD7-027B-DF05-07FB-A517997804A7}"/>
              </a:ext>
            </a:extLst>
          </p:cNvPr>
          <p:cNvSpPr/>
          <p:nvPr/>
        </p:nvSpPr>
        <p:spPr>
          <a:xfrm>
            <a:off x="5138057" y="1153886"/>
            <a:ext cx="5138057" cy="3320142"/>
          </a:xfrm>
          <a:prstGeom prst="rect">
            <a:avLst/>
          </a:prstGeom>
          <a:solidFill>
            <a:srgbClr val="63787F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80BDD7B0-7212-D56F-5280-409BB2C25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46550" y="1153688"/>
            <a:ext cx="4008071" cy="3317572"/>
          </a:xfrm>
        </p:spPr>
      </p:pic>
      <p:pic>
        <p:nvPicPr>
          <p:cNvPr id="4" name="Picture 15" descr="A picture containing sky, balloon, cartoon, building&#10;&#10;Description automatically generated">
            <a:extLst>
              <a:ext uri="{FF2B5EF4-FFF2-40B4-BE49-F238E27FC236}">
                <a16:creationId xmlns:a16="http://schemas.microsoft.com/office/drawing/2014/main" id="{1EB588D0-D18B-EFA6-C784-3ECD161CAA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27" t="-348" r="-187" b="-974"/>
          <a:stretch/>
        </p:blipFill>
        <p:spPr>
          <a:xfrm>
            <a:off x="5464628" y="1404257"/>
            <a:ext cx="5147648" cy="332990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DEC45BA-620D-A7F5-D4C5-4B3A47B56488}"/>
              </a:ext>
            </a:extLst>
          </p:cNvPr>
          <p:cNvGrpSpPr/>
          <p:nvPr/>
        </p:nvGrpSpPr>
        <p:grpSpPr>
          <a:xfrm>
            <a:off x="8306227" y="-7684"/>
            <a:ext cx="3882233" cy="360219"/>
            <a:chOff x="8306227" y="-7684"/>
            <a:chExt cx="3882233" cy="360219"/>
          </a:xfrm>
        </p:grpSpPr>
        <p:sp>
          <p:nvSpPr>
            <p:cNvPr id="5" name="Rectangle: Single Corner Rounded 4">
              <a:extLst>
                <a:ext uri="{FF2B5EF4-FFF2-40B4-BE49-F238E27FC236}">
                  <a16:creationId xmlns:a16="http://schemas.microsoft.com/office/drawing/2014/main" id="{6857CA7D-7639-EBFC-77C6-877141E621ED}"/>
                </a:ext>
              </a:extLst>
            </p:cNvPr>
            <p:cNvSpPr/>
            <p:nvPr/>
          </p:nvSpPr>
          <p:spPr>
            <a:xfrm flipH="1" flipV="1">
              <a:off x="8306227" y="-7683"/>
              <a:ext cx="3878698" cy="360218"/>
            </a:xfrm>
            <a:prstGeom prst="round1Rect">
              <a:avLst/>
            </a:prstGeom>
            <a:solidFill>
              <a:srgbClr val="6378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69BF4D18-EFBD-C25A-9A1A-D817975E163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550389" y="-7684"/>
              <a:ext cx="3638071" cy="360219"/>
            </a:xfrm>
            <a:prstGeom prst="rect">
              <a:avLst/>
            </a:prstGeom>
            <a:noFill/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600" b="0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2000"/>
                      </a:prstClr>
                    </a:innerShdw>
                  </a:effectLst>
                  <a:latin typeface="+mn-lt"/>
                </a:rPr>
                <a:t>I. AR Assisted Landmark navigation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249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BlocksVTI">
  <a:themeElements>
    <a:clrScheme name="Blocks">
      <a:dk1>
        <a:sysClr val="windowText" lastClr="000000"/>
      </a:dk1>
      <a:lt1>
        <a:sysClr val="window" lastClr="FFFFFF"/>
      </a:lt1>
      <a:dk2>
        <a:srgbClr val="1B3843"/>
      </a:dk2>
      <a:lt2>
        <a:srgbClr val="F2F3F1"/>
      </a:lt2>
      <a:accent1>
        <a:srgbClr val="7A8592"/>
      </a:accent1>
      <a:accent2>
        <a:srgbClr val="8C8C96"/>
      </a:accent2>
      <a:accent3>
        <a:srgbClr val="7A6C76"/>
      </a:accent3>
      <a:accent4>
        <a:srgbClr val="A7AA9D"/>
      </a:accent4>
      <a:accent5>
        <a:srgbClr val="63787F"/>
      </a:accent5>
      <a:accent6>
        <a:srgbClr val="889DA5"/>
      </a:accent6>
      <a:hlink>
        <a:srgbClr val="71819B"/>
      </a:hlink>
      <a:folHlink>
        <a:srgbClr val="7E8B85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1194</TotalTime>
  <Words>837</Words>
  <Application>Microsoft Office PowerPoint</Application>
  <PresentationFormat>Widescreen</PresentationFormat>
  <Paragraphs>187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Arial,Sans-Serif</vt:lpstr>
      <vt:lpstr>Avenir Next LT Pro</vt:lpstr>
      <vt:lpstr>Avenir Next LT Pro Light</vt:lpstr>
      <vt:lpstr>Cambria Math</vt:lpstr>
      <vt:lpstr>BlocksVTI</vt:lpstr>
      <vt:lpstr>The Use of Augmented Reality in Locating and Virtually Replicating Landmarks</vt:lpstr>
      <vt:lpstr>Contents  1. Introduction 2. Literature review 3. Coordinate systems 4. WanderAR: Server Side 5. WanderAR: Client Application 6. Conclusions and future work  Bibliography</vt:lpstr>
      <vt:lpstr>PowerPoint Presentation</vt:lpstr>
      <vt:lpstr>What is augmented reality assisted landmark navigation?</vt:lpstr>
      <vt:lpstr>What is augmented reality assisted landmark navigation?</vt:lpstr>
      <vt:lpstr>What is augmented reality assisted landmark navigation?</vt:lpstr>
      <vt:lpstr>Present</vt:lpstr>
      <vt:lpstr>Present</vt:lpstr>
      <vt:lpstr>Present</vt:lpstr>
      <vt:lpstr>PowerPoint Presentation</vt:lpstr>
      <vt:lpstr>PowerPoint Presentation</vt:lpstr>
      <vt:lpstr>PowerPoint Presentation</vt:lpstr>
      <vt:lpstr>WanderAR</vt:lpstr>
      <vt:lpstr>Architecture</vt:lpstr>
      <vt:lpstr>Examples of landmark navigation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Real-world localisation</vt:lpstr>
      <vt:lpstr>Landmark positioning and navigation</vt:lpstr>
      <vt:lpstr>Long distance (&gt; 50km)</vt:lpstr>
      <vt:lpstr>Long distance</vt:lpstr>
      <vt:lpstr>Long distance</vt:lpstr>
      <vt:lpstr>Short distance (&lt; 50km)</vt:lpstr>
      <vt:lpstr>Synchronisation </vt:lpstr>
      <vt:lpstr>Synchronisation </vt:lpstr>
      <vt:lpstr>Synchronisation </vt:lpstr>
      <vt:lpstr>Synchronisation </vt:lpstr>
      <vt:lpstr>Synchronisation </vt:lpstr>
      <vt:lpstr>Synchronisation </vt:lpstr>
      <vt:lpstr>Synchronisation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Lazar Razvan</dc:creator>
  <cp:lastModifiedBy>RĂZVAN-ANDREI LAZĂR</cp:lastModifiedBy>
  <cp:revision>605</cp:revision>
  <dcterms:created xsi:type="dcterms:W3CDTF">2023-07-04T06:16:45Z</dcterms:created>
  <dcterms:modified xsi:type="dcterms:W3CDTF">2023-07-06T04:14:12Z</dcterms:modified>
</cp:coreProperties>
</file>